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6" r:id="rId5"/>
    <p:sldMasterId id="2147483744" r:id="rId6"/>
    <p:sldMasterId id="2147483746" r:id="rId7"/>
  </p:sldMasterIdLst>
  <p:notesMasterIdLst>
    <p:notesMasterId r:id="rId24"/>
  </p:notesMasterIdLst>
  <p:handoutMasterIdLst>
    <p:handoutMasterId r:id="rId25"/>
  </p:handoutMasterIdLst>
  <p:sldIdLst>
    <p:sldId id="339" r:id="rId8"/>
    <p:sldId id="389" r:id="rId9"/>
    <p:sldId id="390" r:id="rId10"/>
    <p:sldId id="391" r:id="rId11"/>
    <p:sldId id="372" r:id="rId12"/>
    <p:sldId id="378" r:id="rId13"/>
    <p:sldId id="400" r:id="rId14"/>
    <p:sldId id="403" r:id="rId15"/>
    <p:sldId id="385" r:id="rId16"/>
    <p:sldId id="401" r:id="rId17"/>
    <p:sldId id="387" r:id="rId18"/>
    <p:sldId id="402" r:id="rId19"/>
    <p:sldId id="404" r:id="rId20"/>
    <p:sldId id="397" r:id="rId21"/>
    <p:sldId id="398" r:id="rId22"/>
    <p:sldId id="371" r:id="rId23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NER, SAVHANNA J CTR USAF AFSPC SMC/RSFH" initials="CSJCUAS" lastIdx="1" clrIdx="0">
    <p:extLst>
      <p:ext uri="{19B8F6BF-5375-455C-9EA6-DF929625EA0E}">
        <p15:presenceInfo xmlns:p15="http://schemas.microsoft.com/office/powerpoint/2012/main" userId="S-1-5-21-1271409858-1095883707-2794662393-920078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99"/>
    <a:srgbClr val="DDDDDD"/>
    <a:srgbClr val="1595CB"/>
    <a:srgbClr val="FF6600"/>
    <a:srgbClr val="F8F8F8"/>
    <a:srgbClr val="FF9933"/>
    <a:srgbClr val="00FFFF"/>
    <a:srgbClr val="7F7F7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11FD35-C12A-4AA3-AB11-8BC3355A5169}" v="9" dt="2023-07-07T18:53:25.6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6336" autoAdjust="0"/>
  </p:normalViewPr>
  <p:slideViewPr>
    <p:cSldViewPr snapToGrid="0">
      <p:cViewPr varScale="1">
        <p:scale>
          <a:sx n="62" d="100"/>
          <a:sy n="62" d="100"/>
        </p:scale>
        <p:origin x="9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504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A43B0-2B49-451E-9225-9F596A41F258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58E2BC-2B64-480C-922E-91B0DCBC1316}">
      <dgm:prSet phldrT="[Text]"/>
      <dgm:spPr>
        <a:solidFill>
          <a:srgbClr val="A2B969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854D22B3-41A5-4854-B88F-E8314A5D19B0}" type="parTrans" cxnId="{2065144A-1740-4224-BB89-AB9B88883439}">
      <dgm:prSet/>
      <dgm:spPr/>
      <dgm:t>
        <a:bodyPr/>
        <a:lstStyle/>
        <a:p>
          <a:endParaRPr lang="en-US"/>
        </a:p>
      </dgm:t>
    </dgm:pt>
    <dgm:pt modelId="{3A3ADF7B-1A52-4A89-BCB4-FFE3D2853321}" type="sibTrans" cxnId="{2065144A-1740-4224-BB89-AB9B88883439}">
      <dgm:prSet/>
      <dgm:spPr/>
      <dgm:t>
        <a:bodyPr/>
        <a:lstStyle/>
        <a:p>
          <a:endParaRPr lang="en-US"/>
        </a:p>
      </dgm:t>
    </dgm:pt>
    <dgm:pt modelId="{40005D9D-E4DA-43F1-B82E-29C1F5983138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3C7A79A-F275-43DF-B5B2-CEB99FAE6791}" type="parTrans" cxnId="{456C9F72-D2C0-40B4-A7D6-565D76A3A908}">
      <dgm:prSet/>
      <dgm:spPr/>
      <dgm:t>
        <a:bodyPr/>
        <a:lstStyle/>
        <a:p>
          <a:endParaRPr lang="en-US"/>
        </a:p>
      </dgm:t>
    </dgm:pt>
    <dgm:pt modelId="{46D3AB5B-597D-475F-B10C-4D29A540477A}" type="sibTrans" cxnId="{456C9F72-D2C0-40B4-A7D6-565D76A3A908}">
      <dgm:prSet/>
      <dgm:spPr/>
      <dgm:t>
        <a:bodyPr/>
        <a:lstStyle/>
        <a:p>
          <a:endParaRPr lang="en-US"/>
        </a:p>
      </dgm:t>
    </dgm:pt>
    <dgm:pt modelId="{E7F1CE65-33D5-426B-B92C-3498DFCAE86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CC41FB2B-211A-4C00-BD87-D61DFF39ED56}" type="parTrans" cxnId="{86F0D001-0676-42E7-B6F6-23413B882FA8}">
      <dgm:prSet/>
      <dgm:spPr/>
      <dgm:t>
        <a:bodyPr/>
        <a:lstStyle/>
        <a:p>
          <a:endParaRPr lang="en-US"/>
        </a:p>
      </dgm:t>
    </dgm:pt>
    <dgm:pt modelId="{714E28B3-C0FE-4857-BEB3-36F0819FE77B}" type="sibTrans" cxnId="{86F0D001-0676-42E7-B6F6-23413B882FA8}">
      <dgm:prSet/>
      <dgm:spPr/>
      <dgm:t>
        <a:bodyPr/>
        <a:lstStyle/>
        <a:p>
          <a:endParaRPr lang="en-US"/>
        </a:p>
      </dgm:t>
    </dgm:pt>
    <dgm:pt modelId="{E92B915C-1C49-4ADD-8FC2-2B0E1BFE7D8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C606A8E-0488-4F9C-83B8-9C9FF9B32DB2}" type="parTrans" cxnId="{DE2162DE-27B2-48DC-AAC3-6151D84A8E66}">
      <dgm:prSet/>
      <dgm:spPr/>
      <dgm:t>
        <a:bodyPr/>
        <a:lstStyle/>
        <a:p>
          <a:endParaRPr lang="en-US"/>
        </a:p>
      </dgm:t>
    </dgm:pt>
    <dgm:pt modelId="{8C3C226D-1148-44E5-84A1-9A00C7C40837}" type="sibTrans" cxnId="{DE2162DE-27B2-48DC-AAC3-6151D84A8E66}">
      <dgm:prSet/>
      <dgm:spPr/>
      <dgm:t>
        <a:bodyPr/>
        <a:lstStyle/>
        <a:p>
          <a:endParaRPr lang="en-US"/>
        </a:p>
      </dgm:t>
    </dgm:pt>
    <dgm:pt modelId="{17D7F2EC-8DCA-4614-82DD-9D23C23DC7D5}" type="pres">
      <dgm:prSet presAssocID="{C03A43B0-2B49-451E-9225-9F596A41F258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322DCB57-C62A-453B-BD03-77993393A292}" type="pres">
      <dgm:prSet presAssocID="{2058E2BC-2B64-480C-922E-91B0DCBC1316}" presName="Parent" presStyleLbl="node1" presStyleIdx="0" presStyleCnt="2" custLinFactNeighborX="10260">
        <dgm:presLayoutVars>
          <dgm:chMax val="4"/>
          <dgm:chPref val="3"/>
        </dgm:presLayoutVars>
      </dgm:prSet>
      <dgm:spPr/>
    </dgm:pt>
    <dgm:pt modelId="{C7E5E8C6-4234-4E99-82AE-E1740CDFF1F8}" type="pres">
      <dgm:prSet presAssocID="{40005D9D-E4DA-43F1-B82E-29C1F5983138}" presName="Accent" presStyleLbl="node1" presStyleIdx="1" presStyleCnt="2"/>
      <dgm:spPr>
        <a:solidFill>
          <a:srgbClr val="A2B969"/>
        </a:solidFill>
      </dgm:spPr>
    </dgm:pt>
    <dgm:pt modelId="{7E6A7EEA-B55D-4EBD-82C4-C433BC229CDB}" type="pres">
      <dgm:prSet presAssocID="{40005D9D-E4DA-43F1-B82E-29C1F5983138}" presName="Image1" presStyleLbl="fgImgPlace1" presStyleIdx="0" presStyleCnt="3"/>
      <dgm:spPr>
        <a:solidFill>
          <a:schemeClr val="accent6">
            <a:lumMod val="40000"/>
            <a:lumOff val="60000"/>
          </a:schemeClr>
        </a:solidFill>
      </dgm:spPr>
    </dgm:pt>
    <dgm:pt modelId="{F90CDC5F-3311-49FA-987A-4F7387154865}" type="pres">
      <dgm:prSet presAssocID="{40005D9D-E4DA-43F1-B82E-29C1F5983138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CE95024-354F-452C-A1F8-6A37808A4F92}" type="pres">
      <dgm:prSet presAssocID="{E7F1CE65-33D5-426B-B92C-3498DFCAE867}" presName="Image2" presStyleCnt="0"/>
      <dgm:spPr/>
    </dgm:pt>
    <dgm:pt modelId="{AE7A570F-A9E9-4B26-9123-DE88E58939E3}" type="pres">
      <dgm:prSet presAssocID="{E7F1CE65-33D5-426B-B92C-3498DFCAE867}" presName="Image" presStyleLbl="fgImgPlace1" presStyleIdx="1" presStyleCnt="3"/>
      <dgm:spPr>
        <a:solidFill>
          <a:schemeClr val="accent6">
            <a:lumMod val="40000"/>
            <a:lumOff val="60000"/>
          </a:schemeClr>
        </a:solidFill>
      </dgm:spPr>
    </dgm:pt>
    <dgm:pt modelId="{6CFE5599-FC38-4ECA-8E8F-2E5FD4321ADB}" type="pres">
      <dgm:prSet presAssocID="{E7F1CE65-33D5-426B-B92C-3498DFCAE867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67624BC-C63D-49C9-BC47-347916C8B457}" type="pres">
      <dgm:prSet presAssocID="{E92B915C-1C49-4ADD-8FC2-2B0E1BFE7D80}" presName="Image3" presStyleCnt="0"/>
      <dgm:spPr/>
    </dgm:pt>
    <dgm:pt modelId="{81028408-491D-4DE1-9936-F5E39C2E1701}" type="pres">
      <dgm:prSet presAssocID="{E92B915C-1C49-4ADD-8FC2-2B0E1BFE7D80}" presName="Image" presStyleLbl="fgImgPlace1" presStyleIdx="2" presStyleCnt="3"/>
      <dgm:spPr>
        <a:solidFill>
          <a:schemeClr val="accent6">
            <a:lumMod val="40000"/>
            <a:lumOff val="60000"/>
          </a:schemeClr>
        </a:solidFill>
      </dgm:spPr>
    </dgm:pt>
    <dgm:pt modelId="{45821B36-074A-4431-A6F8-A330EAD39ECE}" type="pres">
      <dgm:prSet presAssocID="{E92B915C-1C49-4ADD-8FC2-2B0E1BFE7D80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6F0D001-0676-42E7-B6F6-23413B882FA8}" srcId="{2058E2BC-2B64-480C-922E-91B0DCBC1316}" destId="{E7F1CE65-33D5-426B-B92C-3498DFCAE867}" srcOrd="1" destOrd="0" parTransId="{CC41FB2B-211A-4C00-BD87-D61DFF39ED56}" sibTransId="{714E28B3-C0FE-4857-BEB3-36F0819FE77B}"/>
    <dgm:cxn modelId="{2065144A-1740-4224-BB89-AB9B88883439}" srcId="{C03A43B0-2B49-451E-9225-9F596A41F258}" destId="{2058E2BC-2B64-480C-922E-91B0DCBC1316}" srcOrd="0" destOrd="0" parTransId="{854D22B3-41A5-4854-B88F-E8314A5D19B0}" sibTransId="{3A3ADF7B-1A52-4A89-BCB4-FFE3D2853321}"/>
    <dgm:cxn modelId="{456C9F72-D2C0-40B4-A7D6-565D76A3A908}" srcId="{2058E2BC-2B64-480C-922E-91B0DCBC1316}" destId="{40005D9D-E4DA-43F1-B82E-29C1F5983138}" srcOrd="0" destOrd="0" parTransId="{73C7A79A-F275-43DF-B5B2-CEB99FAE6791}" sibTransId="{46D3AB5B-597D-475F-B10C-4D29A540477A}"/>
    <dgm:cxn modelId="{DF18899A-79F9-44A2-B528-E724414BA3CE}" type="presOf" srcId="{E92B915C-1C49-4ADD-8FC2-2B0E1BFE7D80}" destId="{45821B36-074A-4431-A6F8-A330EAD39ECE}" srcOrd="0" destOrd="0" presId="urn:microsoft.com/office/officeart/2011/layout/RadialPictureList"/>
    <dgm:cxn modelId="{B6F8A4AF-B45F-4315-852C-3DDBEB330BE6}" type="presOf" srcId="{E7F1CE65-33D5-426B-B92C-3498DFCAE867}" destId="{6CFE5599-FC38-4ECA-8E8F-2E5FD4321ADB}" srcOrd="0" destOrd="0" presId="urn:microsoft.com/office/officeart/2011/layout/RadialPictureList"/>
    <dgm:cxn modelId="{3256A0B7-F74C-4399-AFE1-B7F39E68473A}" type="presOf" srcId="{2058E2BC-2B64-480C-922E-91B0DCBC1316}" destId="{322DCB57-C62A-453B-BD03-77993393A292}" srcOrd="0" destOrd="0" presId="urn:microsoft.com/office/officeart/2011/layout/RadialPictureList"/>
    <dgm:cxn modelId="{DE2162DE-27B2-48DC-AAC3-6151D84A8E66}" srcId="{2058E2BC-2B64-480C-922E-91B0DCBC1316}" destId="{E92B915C-1C49-4ADD-8FC2-2B0E1BFE7D80}" srcOrd="2" destOrd="0" parTransId="{8C606A8E-0488-4F9C-83B8-9C9FF9B32DB2}" sibTransId="{8C3C226D-1148-44E5-84A1-9A00C7C40837}"/>
    <dgm:cxn modelId="{59992EF7-0394-42C0-8B30-1D20AB17DF8B}" type="presOf" srcId="{C03A43B0-2B49-451E-9225-9F596A41F258}" destId="{17D7F2EC-8DCA-4614-82DD-9D23C23DC7D5}" srcOrd="0" destOrd="0" presId="urn:microsoft.com/office/officeart/2011/layout/RadialPictureList"/>
    <dgm:cxn modelId="{CCEA91FA-C106-4590-A33E-FDD038A90EE3}" type="presOf" srcId="{40005D9D-E4DA-43F1-B82E-29C1F5983138}" destId="{F90CDC5F-3311-49FA-987A-4F7387154865}" srcOrd="0" destOrd="0" presId="urn:microsoft.com/office/officeart/2011/layout/RadialPictureList"/>
    <dgm:cxn modelId="{D5E25DD5-C00F-435B-A83C-7FB15B4B0E46}" type="presParOf" srcId="{17D7F2EC-8DCA-4614-82DD-9D23C23DC7D5}" destId="{322DCB57-C62A-453B-BD03-77993393A292}" srcOrd="0" destOrd="0" presId="urn:microsoft.com/office/officeart/2011/layout/RadialPictureList"/>
    <dgm:cxn modelId="{4FC835BD-A995-4F91-B9AF-E1F5FB692714}" type="presParOf" srcId="{17D7F2EC-8DCA-4614-82DD-9D23C23DC7D5}" destId="{C7E5E8C6-4234-4E99-82AE-E1740CDFF1F8}" srcOrd="1" destOrd="0" presId="urn:microsoft.com/office/officeart/2011/layout/RadialPictureList"/>
    <dgm:cxn modelId="{A05338F3-C839-4586-A860-B218067355D7}" type="presParOf" srcId="{17D7F2EC-8DCA-4614-82DD-9D23C23DC7D5}" destId="{7E6A7EEA-B55D-4EBD-82C4-C433BC229CDB}" srcOrd="2" destOrd="0" presId="urn:microsoft.com/office/officeart/2011/layout/RadialPictureList"/>
    <dgm:cxn modelId="{FB3ABD9D-5E54-47BE-9ECF-FDD5167D6041}" type="presParOf" srcId="{17D7F2EC-8DCA-4614-82DD-9D23C23DC7D5}" destId="{F90CDC5F-3311-49FA-987A-4F7387154865}" srcOrd="3" destOrd="0" presId="urn:microsoft.com/office/officeart/2011/layout/RadialPictureList"/>
    <dgm:cxn modelId="{51E8590D-B69D-462A-8192-83D8F987F00C}" type="presParOf" srcId="{17D7F2EC-8DCA-4614-82DD-9D23C23DC7D5}" destId="{BCE95024-354F-452C-A1F8-6A37808A4F92}" srcOrd="4" destOrd="0" presId="urn:microsoft.com/office/officeart/2011/layout/RadialPictureList"/>
    <dgm:cxn modelId="{7A0A9C63-A06D-4BDA-A478-CCE81F8AA78E}" type="presParOf" srcId="{BCE95024-354F-452C-A1F8-6A37808A4F92}" destId="{AE7A570F-A9E9-4B26-9123-DE88E58939E3}" srcOrd="0" destOrd="0" presId="urn:microsoft.com/office/officeart/2011/layout/RadialPictureList"/>
    <dgm:cxn modelId="{FF891DED-45BC-4097-A4D3-1B0F96A88628}" type="presParOf" srcId="{17D7F2EC-8DCA-4614-82DD-9D23C23DC7D5}" destId="{6CFE5599-FC38-4ECA-8E8F-2E5FD4321ADB}" srcOrd="5" destOrd="0" presId="urn:microsoft.com/office/officeart/2011/layout/RadialPictureList"/>
    <dgm:cxn modelId="{18112FC1-528C-46F7-8B01-99FBD525C3F1}" type="presParOf" srcId="{17D7F2EC-8DCA-4614-82DD-9D23C23DC7D5}" destId="{867624BC-C63D-49C9-BC47-347916C8B457}" srcOrd="6" destOrd="0" presId="urn:microsoft.com/office/officeart/2011/layout/RadialPictureList"/>
    <dgm:cxn modelId="{7CF3448C-B460-4F3A-B8FB-7CCDB50713EA}" type="presParOf" srcId="{867624BC-C63D-49C9-BC47-347916C8B457}" destId="{81028408-491D-4DE1-9936-F5E39C2E1701}" srcOrd="0" destOrd="0" presId="urn:microsoft.com/office/officeart/2011/layout/RadialPictureList"/>
    <dgm:cxn modelId="{B6A9299C-9430-40E6-BC3D-B31A1B39D82E}" type="presParOf" srcId="{17D7F2EC-8DCA-4614-82DD-9D23C23DC7D5}" destId="{45821B36-074A-4431-A6F8-A330EAD39ECE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3A43B0-2B49-451E-9225-9F596A41F258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005D9D-E4DA-43F1-B82E-29C1F5983138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3C7A79A-F275-43DF-B5B2-CEB99FAE6791}" type="parTrans" cxnId="{456C9F72-D2C0-40B4-A7D6-565D76A3A908}">
      <dgm:prSet/>
      <dgm:spPr/>
      <dgm:t>
        <a:bodyPr/>
        <a:lstStyle/>
        <a:p>
          <a:endParaRPr lang="en-US"/>
        </a:p>
      </dgm:t>
    </dgm:pt>
    <dgm:pt modelId="{46D3AB5B-597D-475F-B10C-4D29A540477A}" type="sibTrans" cxnId="{456C9F72-D2C0-40B4-A7D6-565D76A3A908}">
      <dgm:prSet/>
      <dgm:spPr/>
      <dgm:t>
        <a:bodyPr/>
        <a:lstStyle/>
        <a:p>
          <a:endParaRPr lang="en-US"/>
        </a:p>
      </dgm:t>
    </dgm:pt>
    <dgm:pt modelId="{E7F1CE65-33D5-426B-B92C-3498DFCAE86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CC41FB2B-211A-4C00-BD87-D61DFF39ED56}" type="parTrans" cxnId="{86F0D001-0676-42E7-B6F6-23413B882FA8}">
      <dgm:prSet/>
      <dgm:spPr/>
      <dgm:t>
        <a:bodyPr/>
        <a:lstStyle/>
        <a:p>
          <a:endParaRPr lang="en-US"/>
        </a:p>
      </dgm:t>
    </dgm:pt>
    <dgm:pt modelId="{714E28B3-C0FE-4857-BEB3-36F0819FE77B}" type="sibTrans" cxnId="{86F0D001-0676-42E7-B6F6-23413B882FA8}">
      <dgm:prSet/>
      <dgm:spPr/>
      <dgm:t>
        <a:bodyPr/>
        <a:lstStyle/>
        <a:p>
          <a:endParaRPr lang="en-US"/>
        </a:p>
      </dgm:t>
    </dgm:pt>
    <dgm:pt modelId="{8C9F47EE-9390-4B64-967B-313BACC064EE}">
      <dgm:prSet phldrT="[Text]"/>
      <dgm:spPr/>
      <dgm:t>
        <a:bodyPr/>
        <a:lstStyle/>
        <a:p>
          <a:endParaRPr lang="en-US" dirty="0"/>
        </a:p>
      </dgm:t>
    </dgm:pt>
    <dgm:pt modelId="{04A1A320-1F84-4BA3-963E-EF1397226150}" type="parTrans" cxnId="{49C7533D-46CB-4FD4-B95F-7E31A99F2011}">
      <dgm:prSet/>
      <dgm:spPr/>
      <dgm:t>
        <a:bodyPr/>
        <a:lstStyle/>
        <a:p>
          <a:endParaRPr lang="en-US"/>
        </a:p>
      </dgm:t>
    </dgm:pt>
    <dgm:pt modelId="{92CB4E00-DAFF-4EB0-B15F-523BF23B15A3}" type="sibTrans" cxnId="{49C7533D-46CB-4FD4-B95F-7E31A99F2011}">
      <dgm:prSet/>
      <dgm:spPr/>
      <dgm:t>
        <a:bodyPr/>
        <a:lstStyle/>
        <a:p>
          <a:endParaRPr lang="en-US"/>
        </a:p>
      </dgm:t>
    </dgm:pt>
    <dgm:pt modelId="{2058E2BC-2B64-480C-922E-91B0DCBC1316}">
      <dgm:prSet phldrT="[Text]"/>
      <dgm:spPr>
        <a:solidFill>
          <a:srgbClr val="C13018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3A3ADF7B-1A52-4A89-BCB4-FFE3D2853321}" type="sibTrans" cxnId="{2065144A-1740-4224-BB89-AB9B88883439}">
      <dgm:prSet/>
      <dgm:spPr/>
      <dgm:t>
        <a:bodyPr/>
        <a:lstStyle/>
        <a:p>
          <a:endParaRPr lang="en-US"/>
        </a:p>
      </dgm:t>
    </dgm:pt>
    <dgm:pt modelId="{854D22B3-41A5-4854-B88F-E8314A5D19B0}" type="parTrans" cxnId="{2065144A-1740-4224-BB89-AB9B88883439}">
      <dgm:prSet/>
      <dgm:spPr/>
      <dgm:t>
        <a:bodyPr/>
        <a:lstStyle/>
        <a:p>
          <a:endParaRPr lang="en-US"/>
        </a:p>
      </dgm:t>
    </dgm:pt>
    <dgm:pt modelId="{17D7F2EC-8DCA-4614-82DD-9D23C23DC7D5}" type="pres">
      <dgm:prSet presAssocID="{C03A43B0-2B49-451E-9225-9F596A41F258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322DCB57-C62A-453B-BD03-77993393A292}" type="pres">
      <dgm:prSet presAssocID="{2058E2BC-2B64-480C-922E-91B0DCBC1316}" presName="Parent" presStyleLbl="node1" presStyleIdx="0" presStyleCnt="2" custLinFactNeighborX="10260">
        <dgm:presLayoutVars>
          <dgm:chMax val="4"/>
          <dgm:chPref val="3"/>
        </dgm:presLayoutVars>
      </dgm:prSet>
      <dgm:spPr/>
    </dgm:pt>
    <dgm:pt modelId="{C7E5E8C6-4234-4E99-82AE-E1740CDFF1F8}" type="pres">
      <dgm:prSet presAssocID="{40005D9D-E4DA-43F1-B82E-29C1F5983138}" presName="Accent" presStyleLbl="node1" presStyleIdx="1" presStyleCnt="2"/>
      <dgm:spPr>
        <a:solidFill>
          <a:srgbClr val="C13018"/>
        </a:solidFill>
      </dgm:spPr>
    </dgm:pt>
    <dgm:pt modelId="{7E6A7EEA-B55D-4EBD-82C4-C433BC229CDB}" type="pres">
      <dgm:prSet presAssocID="{40005D9D-E4DA-43F1-B82E-29C1F5983138}" presName="Image1" presStyleLbl="fgImgPlace1" presStyleIdx="0" presStyleCnt="3"/>
      <dgm:spPr>
        <a:solidFill>
          <a:srgbClr val="FF7C80"/>
        </a:solidFill>
      </dgm:spPr>
    </dgm:pt>
    <dgm:pt modelId="{F90CDC5F-3311-49FA-987A-4F7387154865}" type="pres">
      <dgm:prSet presAssocID="{40005D9D-E4DA-43F1-B82E-29C1F5983138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CE95024-354F-452C-A1F8-6A37808A4F92}" type="pres">
      <dgm:prSet presAssocID="{E7F1CE65-33D5-426B-B92C-3498DFCAE867}" presName="Image2" presStyleCnt="0"/>
      <dgm:spPr/>
    </dgm:pt>
    <dgm:pt modelId="{AE7A570F-A9E9-4B26-9123-DE88E58939E3}" type="pres">
      <dgm:prSet presAssocID="{E7F1CE65-33D5-426B-B92C-3498DFCAE867}" presName="Image" presStyleLbl="fgImgPlace1" presStyleIdx="1" presStyleCnt="3"/>
      <dgm:spPr>
        <a:solidFill>
          <a:srgbClr val="FF7C80"/>
        </a:solidFill>
      </dgm:spPr>
    </dgm:pt>
    <dgm:pt modelId="{6CFE5599-FC38-4ECA-8E8F-2E5FD4321ADB}" type="pres">
      <dgm:prSet presAssocID="{E7F1CE65-33D5-426B-B92C-3498DFCAE867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891A0D3-33FC-422B-8A3E-72C258C7342F}" type="pres">
      <dgm:prSet presAssocID="{8C9F47EE-9390-4B64-967B-313BACC064EE}" presName="Image3" presStyleCnt="0"/>
      <dgm:spPr/>
    </dgm:pt>
    <dgm:pt modelId="{6FC0E473-7D78-460E-98D6-A0E5F11B258B}" type="pres">
      <dgm:prSet presAssocID="{8C9F47EE-9390-4B64-967B-313BACC064EE}" presName="Image" presStyleLbl="fgImgPlace1" presStyleIdx="2" presStyleCnt="3"/>
      <dgm:spPr>
        <a:solidFill>
          <a:srgbClr val="FF7C80"/>
        </a:solidFill>
      </dgm:spPr>
    </dgm:pt>
    <dgm:pt modelId="{A000F20B-0C48-4216-B0AD-994416B4F09B}" type="pres">
      <dgm:prSet presAssocID="{8C9F47EE-9390-4B64-967B-313BACC064EE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6F0D001-0676-42E7-B6F6-23413B882FA8}" srcId="{2058E2BC-2B64-480C-922E-91B0DCBC1316}" destId="{E7F1CE65-33D5-426B-B92C-3498DFCAE867}" srcOrd="1" destOrd="0" parTransId="{CC41FB2B-211A-4C00-BD87-D61DFF39ED56}" sibTransId="{714E28B3-C0FE-4857-BEB3-36F0819FE77B}"/>
    <dgm:cxn modelId="{49C7533D-46CB-4FD4-B95F-7E31A99F2011}" srcId="{2058E2BC-2B64-480C-922E-91B0DCBC1316}" destId="{8C9F47EE-9390-4B64-967B-313BACC064EE}" srcOrd="2" destOrd="0" parTransId="{04A1A320-1F84-4BA3-963E-EF1397226150}" sibTransId="{92CB4E00-DAFF-4EB0-B15F-523BF23B15A3}"/>
    <dgm:cxn modelId="{2065144A-1740-4224-BB89-AB9B88883439}" srcId="{C03A43B0-2B49-451E-9225-9F596A41F258}" destId="{2058E2BC-2B64-480C-922E-91B0DCBC1316}" srcOrd="0" destOrd="0" parTransId="{854D22B3-41A5-4854-B88F-E8314A5D19B0}" sibTransId="{3A3ADF7B-1A52-4A89-BCB4-FFE3D2853321}"/>
    <dgm:cxn modelId="{456C9F72-D2C0-40B4-A7D6-565D76A3A908}" srcId="{2058E2BC-2B64-480C-922E-91B0DCBC1316}" destId="{40005D9D-E4DA-43F1-B82E-29C1F5983138}" srcOrd="0" destOrd="0" parTransId="{73C7A79A-F275-43DF-B5B2-CEB99FAE6791}" sibTransId="{46D3AB5B-597D-475F-B10C-4D29A540477A}"/>
    <dgm:cxn modelId="{B6F8A4AF-B45F-4315-852C-3DDBEB330BE6}" type="presOf" srcId="{E7F1CE65-33D5-426B-B92C-3498DFCAE867}" destId="{6CFE5599-FC38-4ECA-8E8F-2E5FD4321ADB}" srcOrd="0" destOrd="0" presId="urn:microsoft.com/office/officeart/2011/layout/RadialPictureList"/>
    <dgm:cxn modelId="{0C3CA3B2-F71B-4D1B-B154-AC95C0F217B9}" type="presOf" srcId="{8C9F47EE-9390-4B64-967B-313BACC064EE}" destId="{A000F20B-0C48-4216-B0AD-994416B4F09B}" srcOrd="0" destOrd="0" presId="urn:microsoft.com/office/officeart/2011/layout/RadialPictureList"/>
    <dgm:cxn modelId="{3256A0B7-F74C-4399-AFE1-B7F39E68473A}" type="presOf" srcId="{2058E2BC-2B64-480C-922E-91B0DCBC1316}" destId="{322DCB57-C62A-453B-BD03-77993393A292}" srcOrd="0" destOrd="0" presId="urn:microsoft.com/office/officeart/2011/layout/RadialPictureList"/>
    <dgm:cxn modelId="{59992EF7-0394-42C0-8B30-1D20AB17DF8B}" type="presOf" srcId="{C03A43B0-2B49-451E-9225-9F596A41F258}" destId="{17D7F2EC-8DCA-4614-82DD-9D23C23DC7D5}" srcOrd="0" destOrd="0" presId="urn:microsoft.com/office/officeart/2011/layout/RadialPictureList"/>
    <dgm:cxn modelId="{CCEA91FA-C106-4590-A33E-FDD038A90EE3}" type="presOf" srcId="{40005D9D-E4DA-43F1-B82E-29C1F5983138}" destId="{F90CDC5F-3311-49FA-987A-4F7387154865}" srcOrd="0" destOrd="0" presId="urn:microsoft.com/office/officeart/2011/layout/RadialPictureList"/>
    <dgm:cxn modelId="{D5E25DD5-C00F-435B-A83C-7FB15B4B0E46}" type="presParOf" srcId="{17D7F2EC-8DCA-4614-82DD-9D23C23DC7D5}" destId="{322DCB57-C62A-453B-BD03-77993393A292}" srcOrd="0" destOrd="0" presId="urn:microsoft.com/office/officeart/2011/layout/RadialPictureList"/>
    <dgm:cxn modelId="{4FC835BD-A995-4F91-B9AF-E1F5FB692714}" type="presParOf" srcId="{17D7F2EC-8DCA-4614-82DD-9D23C23DC7D5}" destId="{C7E5E8C6-4234-4E99-82AE-E1740CDFF1F8}" srcOrd="1" destOrd="0" presId="urn:microsoft.com/office/officeart/2011/layout/RadialPictureList"/>
    <dgm:cxn modelId="{A05338F3-C839-4586-A860-B218067355D7}" type="presParOf" srcId="{17D7F2EC-8DCA-4614-82DD-9D23C23DC7D5}" destId="{7E6A7EEA-B55D-4EBD-82C4-C433BC229CDB}" srcOrd="2" destOrd="0" presId="urn:microsoft.com/office/officeart/2011/layout/RadialPictureList"/>
    <dgm:cxn modelId="{FB3ABD9D-5E54-47BE-9ECF-FDD5167D6041}" type="presParOf" srcId="{17D7F2EC-8DCA-4614-82DD-9D23C23DC7D5}" destId="{F90CDC5F-3311-49FA-987A-4F7387154865}" srcOrd="3" destOrd="0" presId="urn:microsoft.com/office/officeart/2011/layout/RadialPictureList"/>
    <dgm:cxn modelId="{51E8590D-B69D-462A-8192-83D8F987F00C}" type="presParOf" srcId="{17D7F2EC-8DCA-4614-82DD-9D23C23DC7D5}" destId="{BCE95024-354F-452C-A1F8-6A37808A4F92}" srcOrd="4" destOrd="0" presId="urn:microsoft.com/office/officeart/2011/layout/RadialPictureList"/>
    <dgm:cxn modelId="{7A0A9C63-A06D-4BDA-A478-CCE81F8AA78E}" type="presParOf" srcId="{BCE95024-354F-452C-A1F8-6A37808A4F92}" destId="{AE7A570F-A9E9-4B26-9123-DE88E58939E3}" srcOrd="0" destOrd="0" presId="urn:microsoft.com/office/officeart/2011/layout/RadialPictureList"/>
    <dgm:cxn modelId="{FF891DED-45BC-4097-A4D3-1B0F96A88628}" type="presParOf" srcId="{17D7F2EC-8DCA-4614-82DD-9D23C23DC7D5}" destId="{6CFE5599-FC38-4ECA-8E8F-2E5FD4321ADB}" srcOrd="5" destOrd="0" presId="urn:microsoft.com/office/officeart/2011/layout/RadialPictureList"/>
    <dgm:cxn modelId="{AD363B24-3EC3-4AF2-94EE-A4029115A6E4}" type="presParOf" srcId="{17D7F2EC-8DCA-4614-82DD-9D23C23DC7D5}" destId="{5891A0D3-33FC-422B-8A3E-72C258C7342F}" srcOrd="6" destOrd="0" presId="urn:microsoft.com/office/officeart/2011/layout/RadialPictureList"/>
    <dgm:cxn modelId="{DFBA8070-1EA0-4537-B70B-2522409863B0}" type="presParOf" srcId="{5891A0D3-33FC-422B-8A3E-72C258C7342F}" destId="{6FC0E473-7D78-460E-98D6-A0E5F11B258B}" srcOrd="0" destOrd="0" presId="urn:microsoft.com/office/officeart/2011/layout/RadialPictureList"/>
    <dgm:cxn modelId="{D7A172A3-67DC-4195-BB75-115C249C11D8}" type="presParOf" srcId="{17D7F2EC-8DCA-4614-82DD-9D23C23DC7D5}" destId="{A000F20B-0C48-4216-B0AD-994416B4F09B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3A43B0-2B49-451E-9225-9F596A41F258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0005D9D-E4DA-43F1-B82E-29C1F5983138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3C7A79A-F275-43DF-B5B2-CEB99FAE6791}" type="parTrans" cxnId="{456C9F72-D2C0-40B4-A7D6-565D76A3A908}">
      <dgm:prSet/>
      <dgm:spPr/>
      <dgm:t>
        <a:bodyPr/>
        <a:lstStyle/>
        <a:p>
          <a:endParaRPr lang="en-US"/>
        </a:p>
      </dgm:t>
    </dgm:pt>
    <dgm:pt modelId="{46D3AB5B-597D-475F-B10C-4D29A540477A}" type="sibTrans" cxnId="{456C9F72-D2C0-40B4-A7D6-565D76A3A908}">
      <dgm:prSet/>
      <dgm:spPr/>
      <dgm:t>
        <a:bodyPr/>
        <a:lstStyle/>
        <a:p>
          <a:endParaRPr lang="en-US"/>
        </a:p>
      </dgm:t>
    </dgm:pt>
    <dgm:pt modelId="{E7F1CE65-33D5-426B-B92C-3498DFCAE86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CC41FB2B-211A-4C00-BD87-D61DFF39ED56}" type="parTrans" cxnId="{86F0D001-0676-42E7-B6F6-23413B882FA8}">
      <dgm:prSet/>
      <dgm:spPr/>
      <dgm:t>
        <a:bodyPr/>
        <a:lstStyle/>
        <a:p>
          <a:endParaRPr lang="en-US"/>
        </a:p>
      </dgm:t>
    </dgm:pt>
    <dgm:pt modelId="{714E28B3-C0FE-4857-BEB3-36F0819FE77B}" type="sibTrans" cxnId="{86F0D001-0676-42E7-B6F6-23413B882FA8}">
      <dgm:prSet/>
      <dgm:spPr/>
      <dgm:t>
        <a:bodyPr/>
        <a:lstStyle/>
        <a:p>
          <a:endParaRPr lang="en-US"/>
        </a:p>
      </dgm:t>
    </dgm:pt>
    <dgm:pt modelId="{8C9F47EE-9390-4B64-967B-313BACC064EE}">
      <dgm:prSet phldrT="[Text]"/>
      <dgm:spPr/>
      <dgm:t>
        <a:bodyPr/>
        <a:lstStyle/>
        <a:p>
          <a:endParaRPr lang="en-US" dirty="0"/>
        </a:p>
      </dgm:t>
    </dgm:pt>
    <dgm:pt modelId="{04A1A320-1F84-4BA3-963E-EF1397226150}" type="parTrans" cxnId="{49C7533D-46CB-4FD4-B95F-7E31A99F2011}">
      <dgm:prSet/>
      <dgm:spPr/>
      <dgm:t>
        <a:bodyPr/>
        <a:lstStyle/>
        <a:p>
          <a:endParaRPr lang="en-US"/>
        </a:p>
      </dgm:t>
    </dgm:pt>
    <dgm:pt modelId="{92CB4E00-DAFF-4EB0-B15F-523BF23B15A3}" type="sibTrans" cxnId="{49C7533D-46CB-4FD4-B95F-7E31A99F2011}">
      <dgm:prSet/>
      <dgm:spPr/>
      <dgm:t>
        <a:bodyPr/>
        <a:lstStyle/>
        <a:p>
          <a:endParaRPr lang="en-US"/>
        </a:p>
      </dgm:t>
    </dgm:pt>
    <dgm:pt modelId="{2058E2BC-2B64-480C-922E-91B0DCBC1316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A3ADF7B-1A52-4A89-BCB4-FFE3D2853321}" type="sibTrans" cxnId="{2065144A-1740-4224-BB89-AB9B88883439}">
      <dgm:prSet/>
      <dgm:spPr/>
      <dgm:t>
        <a:bodyPr/>
        <a:lstStyle/>
        <a:p>
          <a:endParaRPr lang="en-US"/>
        </a:p>
      </dgm:t>
    </dgm:pt>
    <dgm:pt modelId="{854D22B3-41A5-4854-B88F-E8314A5D19B0}" type="parTrans" cxnId="{2065144A-1740-4224-BB89-AB9B88883439}">
      <dgm:prSet/>
      <dgm:spPr/>
      <dgm:t>
        <a:bodyPr/>
        <a:lstStyle/>
        <a:p>
          <a:endParaRPr lang="en-US"/>
        </a:p>
      </dgm:t>
    </dgm:pt>
    <dgm:pt modelId="{17D7F2EC-8DCA-4614-82DD-9D23C23DC7D5}" type="pres">
      <dgm:prSet presAssocID="{C03A43B0-2B49-451E-9225-9F596A41F258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322DCB57-C62A-453B-BD03-77993393A292}" type="pres">
      <dgm:prSet presAssocID="{2058E2BC-2B64-480C-922E-91B0DCBC1316}" presName="Parent" presStyleLbl="node1" presStyleIdx="0" presStyleCnt="2" custLinFactNeighborX="10260">
        <dgm:presLayoutVars>
          <dgm:chMax val="4"/>
          <dgm:chPref val="3"/>
        </dgm:presLayoutVars>
      </dgm:prSet>
      <dgm:spPr/>
    </dgm:pt>
    <dgm:pt modelId="{C7E5E8C6-4234-4E99-82AE-E1740CDFF1F8}" type="pres">
      <dgm:prSet presAssocID="{40005D9D-E4DA-43F1-B82E-29C1F5983138}" presName="Accent" presStyleLbl="node1" presStyleIdx="1" presStyleCnt="2"/>
      <dgm:spPr/>
    </dgm:pt>
    <dgm:pt modelId="{7E6A7EEA-B55D-4EBD-82C4-C433BC229CDB}" type="pres">
      <dgm:prSet presAssocID="{40005D9D-E4DA-43F1-B82E-29C1F5983138}" presName="Image1" presStyleLbl="fgImgPlace1" presStyleIdx="0" presStyleCnt="3"/>
      <dgm:spPr/>
    </dgm:pt>
    <dgm:pt modelId="{F90CDC5F-3311-49FA-987A-4F7387154865}" type="pres">
      <dgm:prSet presAssocID="{40005D9D-E4DA-43F1-B82E-29C1F5983138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CE95024-354F-452C-A1F8-6A37808A4F92}" type="pres">
      <dgm:prSet presAssocID="{E7F1CE65-33D5-426B-B92C-3498DFCAE867}" presName="Image2" presStyleCnt="0"/>
      <dgm:spPr/>
    </dgm:pt>
    <dgm:pt modelId="{AE7A570F-A9E9-4B26-9123-DE88E58939E3}" type="pres">
      <dgm:prSet presAssocID="{E7F1CE65-33D5-426B-B92C-3498DFCAE867}" presName="Image" presStyleLbl="fgImgPlace1" presStyleIdx="1" presStyleCnt="3"/>
      <dgm:spPr/>
    </dgm:pt>
    <dgm:pt modelId="{6CFE5599-FC38-4ECA-8E8F-2E5FD4321ADB}" type="pres">
      <dgm:prSet presAssocID="{E7F1CE65-33D5-426B-B92C-3498DFCAE867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891A0D3-33FC-422B-8A3E-72C258C7342F}" type="pres">
      <dgm:prSet presAssocID="{8C9F47EE-9390-4B64-967B-313BACC064EE}" presName="Image3" presStyleCnt="0"/>
      <dgm:spPr/>
    </dgm:pt>
    <dgm:pt modelId="{6FC0E473-7D78-460E-98D6-A0E5F11B258B}" type="pres">
      <dgm:prSet presAssocID="{8C9F47EE-9390-4B64-967B-313BACC064EE}" presName="Image" presStyleLbl="fgImgPlace1" presStyleIdx="2" presStyleCnt="3"/>
      <dgm:spPr/>
    </dgm:pt>
    <dgm:pt modelId="{A000F20B-0C48-4216-B0AD-994416B4F09B}" type="pres">
      <dgm:prSet presAssocID="{8C9F47EE-9390-4B64-967B-313BACC064EE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6F0D001-0676-42E7-B6F6-23413B882FA8}" srcId="{2058E2BC-2B64-480C-922E-91B0DCBC1316}" destId="{E7F1CE65-33D5-426B-B92C-3498DFCAE867}" srcOrd="1" destOrd="0" parTransId="{CC41FB2B-211A-4C00-BD87-D61DFF39ED56}" sibTransId="{714E28B3-C0FE-4857-BEB3-36F0819FE77B}"/>
    <dgm:cxn modelId="{49C7533D-46CB-4FD4-B95F-7E31A99F2011}" srcId="{2058E2BC-2B64-480C-922E-91B0DCBC1316}" destId="{8C9F47EE-9390-4B64-967B-313BACC064EE}" srcOrd="2" destOrd="0" parTransId="{04A1A320-1F84-4BA3-963E-EF1397226150}" sibTransId="{92CB4E00-DAFF-4EB0-B15F-523BF23B15A3}"/>
    <dgm:cxn modelId="{2065144A-1740-4224-BB89-AB9B88883439}" srcId="{C03A43B0-2B49-451E-9225-9F596A41F258}" destId="{2058E2BC-2B64-480C-922E-91B0DCBC1316}" srcOrd="0" destOrd="0" parTransId="{854D22B3-41A5-4854-B88F-E8314A5D19B0}" sibTransId="{3A3ADF7B-1A52-4A89-BCB4-FFE3D2853321}"/>
    <dgm:cxn modelId="{456C9F72-D2C0-40B4-A7D6-565D76A3A908}" srcId="{2058E2BC-2B64-480C-922E-91B0DCBC1316}" destId="{40005D9D-E4DA-43F1-B82E-29C1F5983138}" srcOrd="0" destOrd="0" parTransId="{73C7A79A-F275-43DF-B5B2-CEB99FAE6791}" sibTransId="{46D3AB5B-597D-475F-B10C-4D29A540477A}"/>
    <dgm:cxn modelId="{B6F8A4AF-B45F-4315-852C-3DDBEB330BE6}" type="presOf" srcId="{E7F1CE65-33D5-426B-B92C-3498DFCAE867}" destId="{6CFE5599-FC38-4ECA-8E8F-2E5FD4321ADB}" srcOrd="0" destOrd="0" presId="urn:microsoft.com/office/officeart/2011/layout/RadialPictureList"/>
    <dgm:cxn modelId="{0C3CA3B2-F71B-4D1B-B154-AC95C0F217B9}" type="presOf" srcId="{8C9F47EE-9390-4B64-967B-313BACC064EE}" destId="{A000F20B-0C48-4216-B0AD-994416B4F09B}" srcOrd="0" destOrd="0" presId="urn:microsoft.com/office/officeart/2011/layout/RadialPictureList"/>
    <dgm:cxn modelId="{3256A0B7-F74C-4399-AFE1-B7F39E68473A}" type="presOf" srcId="{2058E2BC-2B64-480C-922E-91B0DCBC1316}" destId="{322DCB57-C62A-453B-BD03-77993393A292}" srcOrd="0" destOrd="0" presId="urn:microsoft.com/office/officeart/2011/layout/RadialPictureList"/>
    <dgm:cxn modelId="{59992EF7-0394-42C0-8B30-1D20AB17DF8B}" type="presOf" srcId="{C03A43B0-2B49-451E-9225-9F596A41F258}" destId="{17D7F2EC-8DCA-4614-82DD-9D23C23DC7D5}" srcOrd="0" destOrd="0" presId="urn:microsoft.com/office/officeart/2011/layout/RadialPictureList"/>
    <dgm:cxn modelId="{CCEA91FA-C106-4590-A33E-FDD038A90EE3}" type="presOf" srcId="{40005D9D-E4DA-43F1-B82E-29C1F5983138}" destId="{F90CDC5F-3311-49FA-987A-4F7387154865}" srcOrd="0" destOrd="0" presId="urn:microsoft.com/office/officeart/2011/layout/RadialPictureList"/>
    <dgm:cxn modelId="{D5E25DD5-C00F-435B-A83C-7FB15B4B0E46}" type="presParOf" srcId="{17D7F2EC-8DCA-4614-82DD-9D23C23DC7D5}" destId="{322DCB57-C62A-453B-BD03-77993393A292}" srcOrd="0" destOrd="0" presId="urn:microsoft.com/office/officeart/2011/layout/RadialPictureList"/>
    <dgm:cxn modelId="{4FC835BD-A995-4F91-B9AF-E1F5FB692714}" type="presParOf" srcId="{17D7F2EC-8DCA-4614-82DD-9D23C23DC7D5}" destId="{C7E5E8C6-4234-4E99-82AE-E1740CDFF1F8}" srcOrd="1" destOrd="0" presId="urn:microsoft.com/office/officeart/2011/layout/RadialPictureList"/>
    <dgm:cxn modelId="{A05338F3-C839-4586-A860-B218067355D7}" type="presParOf" srcId="{17D7F2EC-8DCA-4614-82DD-9D23C23DC7D5}" destId="{7E6A7EEA-B55D-4EBD-82C4-C433BC229CDB}" srcOrd="2" destOrd="0" presId="urn:microsoft.com/office/officeart/2011/layout/RadialPictureList"/>
    <dgm:cxn modelId="{FB3ABD9D-5E54-47BE-9ECF-FDD5167D6041}" type="presParOf" srcId="{17D7F2EC-8DCA-4614-82DD-9D23C23DC7D5}" destId="{F90CDC5F-3311-49FA-987A-4F7387154865}" srcOrd="3" destOrd="0" presId="urn:microsoft.com/office/officeart/2011/layout/RadialPictureList"/>
    <dgm:cxn modelId="{51E8590D-B69D-462A-8192-83D8F987F00C}" type="presParOf" srcId="{17D7F2EC-8DCA-4614-82DD-9D23C23DC7D5}" destId="{BCE95024-354F-452C-A1F8-6A37808A4F92}" srcOrd="4" destOrd="0" presId="urn:microsoft.com/office/officeart/2011/layout/RadialPictureList"/>
    <dgm:cxn modelId="{7A0A9C63-A06D-4BDA-A478-CCE81F8AA78E}" type="presParOf" srcId="{BCE95024-354F-452C-A1F8-6A37808A4F92}" destId="{AE7A570F-A9E9-4B26-9123-DE88E58939E3}" srcOrd="0" destOrd="0" presId="urn:microsoft.com/office/officeart/2011/layout/RadialPictureList"/>
    <dgm:cxn modelId="{FF891DED-45BC-4097-A4D3-1B0F96A88628}" type="presParOf" srcId="{17D7F2EC-8DCA-4614-82DD-9D23C23DC7D5}" destId="{6CFE5599-FC38-4ECA-8E8F-2E5FD4321ADB}" srcOrd="5" destOrd="0" presId="urn:microsoft.com/office/officeart/2011/layout/RadialPictureList"/>
    <dgm:cxn modelId="{AD363B24-3EC3-4AF2-94EE-A4029115A6E4}" type="presParOf" srcId="{17D7F2EC-8DCA-4614-82DD-9D23C23DC7D5}" destId="{5891A0D3-33FC-422B-8A3E-72C258C7342F}" srcOrd="6" destOrd="0" presId="urn:microsoft.com/office/officeart/2011/layout/RadialPictureList"/>
    <dgm:cxn modelId="{DFBA8070-1EA0-4537-B70B-2522409863B0}" type="presParOf" srcId="{5891A0D3-33FC-422B-8A3E-72C258C7342F}" destId="{6FC0E473-7D78-460E-98D6-A0E5F11B258B}" srcOrd="0" destOrd="0" presId="urn:microsoft.com/office/officeart/2011/layout/RadialPictureList"/>
    <dgm:cxn modelId="{D7A172A3-67DC-4195-BB75-115C249C11D8}" type="presParOf" srcId="{17D7F2EC-8DCA-4614-82DD-9D23C23DC7D5}" destId="{A000F20B-0C48-4216-B0AD-994416B4F09B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DCB57-C62A-453B-BD03-77993393A292}">
      <dsp:nvSpPr>
        <dsp:cNvPr id="0" name=""/>
        <dsp:cNvSpPr/>
      </dsp:nvSpPr>
      <dsp:spPr>
        <a:xfrm>
          <a:off x="561012" y="619463"/>
          <a:ext cx="907367" cy="907411"/>
        </a:xfrm>
        <a:prstGeom prst="ellipse">
          <a:avLst/>
        </a:prstGeom>
        <a:solidFill>
          <a:srgbClr val="A2B9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</a:t>
          </a:r>
        </a:p>
      </dsp:txBody>
      <dsp:txXfrm>
        <a:off x="693893" y="752350"/>
        <a:ext cx="641605" cy="641637"/>
      </dsp:txXfrm>
    </dsp:sp>
    <dsp:sp modelId="{C7E5E8C6-4234-4E99-82AE-E1740CDFF1F8}">
      <dsp:nvSpPr>
        <dsp:cNvPr id="0" name=""/>
        <dsp:cNvSpPr/>
      </dsp:nvSpPr>
      <dsp:spPr>
        <a:xfrm>
          <a:off x="0" y="114943"/>
          <a:ext cx="1829102" cy="1906728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rgbClr val="A2B9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A7EEA-B55D-4EBD-82C4-C433BC229CDB}">
      <dsp:nvSpPr>
        <dsp:cNvPr id="0" name=""/>
        <dsp:cNvSpPr/>
      </dsp:nvSpPr>
      <dsp:spPr>
        <a:xfrm>
          <a:off x="1346817" y="275680"/>
          <a:ext cx="486079" cy="486215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CDC5F-3311-49FA-987A-4F7387154865}">
      <dsp:nvSpPr>
        <dsp:cNvPr id="0" name=""/>
        <dsp:cNvSpPr/>
      </dsp:nvSpPr>
      <dsp:spPr>
        <a:xfrm>
          <a:off x="1869767" y="283498"/>
          <a:ext cx="650636" cy="470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/>
            <a:t> </a:t>
          </a:r>
        </a:p>
      </dsp:txBody>
      <dsp:txXfrm>
        <a:off x="1869767" y="283498"/>
        <a:ext cx="650636" cy="470580"/>
      </dsp:txXfrm>
    </dsp:sp>
    <dsp:sp modelId="{AE7A570F-A9E9-4B26-9123-DE88E58939E3}">
      <dsp:nvSpPr>
        <dsp:cNvPr id="0" name=""/>
        <dsp:cNvSpPr/>
      </dsp:nvSpPr>
      <dsp:spPr>
        <a:xfrm>
          <a:off x="1534689" y="828822"/>
          <a:ext cx="486079" cy="486215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E5599-FC38-4ECA-8E8F-2E5FD4321ADB}">
      <dsp:nvSpPr>
        <dsp:cNvPr id="0" name=""/>
        <dsp:cNvSpPr/>
      </dsp:nvSpPr>
      <dsp:spPr>
        <a:xfrm>
          <a:off x="2060349" y="835686"/>
          <a:ext cx="650636" cy="470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/>
            <a:t> </a:t>
          </a:r>
        </a:p>
      </dsp:txBody>
      <dsp:txXfrm>
        <a:off x="2060349" y="835686"/>
        <a:ext cx="650636" cy="470580"/>
      </dsp:txXfrm>
    </dsp:sp>
    <dsp:sp modelId="{81028408-491D-4DE1-9936-F5E39C2E1701}">
      <dsp:nvSpPr>
        <dsp:cNvPr id="0" name=""/>
        <dsp:cNvSpPr/>
      </dsp:nvSpPr>
      <dsp:spPr>
        <a:xfrm>
          <a:off x="1346817" y="1389781"/>
          <a:ext cx="486079" cy="486215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21B36-074A-4431-A6F8-A330EAD39ECE}">
      <dsp:nvSpPr>
        <dsp:cNvPr id="0" name=""/>
        <dsp:cNvSpPr/>
      </dsp:nvSpPr>
      <dsp:spPr>
        <a:xfrm>
          <a:off x="1869767" y="1399696"/>
          <a:ext cx="650636" cy="470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/>
            <a:t> </a:t>
          </a:r>
        </a:p>
      </dsp:txBody>
      <dsp:txXfrm>
        <a:off x="1869767" y="1399696"/>
        <a:ext cx="650636" cy="470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DCB57-C62A-453B-BD03-77993393A292}">
      <dsp:nvSpPr>
        <dsp:cNvPr id="0" name=""/>
        <dsp:cNvSpPr/>
      </dsp:nvSpPr>
      <dsp:spPr>
        <a:xfrm>
          <a:off x="561012" y="619463"/>
          <a:ext cx="907367" cy="907411"/>
        </a:xfrm>
        <a:prstGeom prst="ellipse">
          <a:avLst/>
        </a:prstGeom>
        <a:solidFill>
          <a:srgbClr val="C130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</a:t>
          </a:r>
        </a:p>
      </dsp:txBody>
      <dsp:txXfrm>
        <a:off x="693893" y="752350"/>
        <a:ext cx="641605" cy="641637"/>
      </dsp:txXfrm>
    </dsp:sp>
    <dsp:sp modelId="{C7E5E8C6-4234-4E99-82AE-E1740CDFF1F8}">
      <dsp:nvSpPr>
        <dsp:cNvPr id="0" name=""/>
        <dsp:cNvSpPr/>
      </dsp:nvSpPr>
      <dsp:spPr>
        <a:xfrm>
          <a:off x="0" y="114943"/>
          <a:ext cx="1829102" cy="1906728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rgbClr val="C130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A7EEA-B55D-4EBD-82C4-C433BC229CDB}">
      <dsp:nvSpPr>
        <dsp:cNvPr id="0" name=""/>
        <dsp:cNvSpPr/>
      </dsp:nvSpPr>
      <dsp:spPr>
        <a:xfrm>
          <a:off x="1346817" y="275680"/>
          <a:ext cx="486079" cy="486215"/>
        </a:xfrm>
        <a:prstGeom prst="ellipse">
          <a:avLst/>
        </a:prstGeom>
        <a:solidFill>
          <a:srgbClr val="FF7C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CDC5F-3311-49FA-987A-4F7387154865}">
      <dsp:nvSpPr>
        <dsp:cNvPr id="0" name=""/>
        <dsp:cNvSpPr/>
      </dsp:nvSpPr>
      <dsp:spPr>
        <a:xfrm>
          <a:off x="1869767" y="283498"/>
          <a:ext cx="650636" cy="470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/>
            <a:t> </a:t>
          </a:r>
        </a:p>
      </dsp:txBody>
      <dsp:txXfrm>
        <a:off x="1869767" y="283498"/>
        <a:ext cx="650636" cy="470580"/>
      </dsp:txXfrm>
    </dsp:sp>
    <dsp:sp modelId="{AE7A570F-A9E9-4B26-9123-DE88E58939E3}">
      <dsp:nvSpPr>
        <dsp:cNvPr id="0" name=""/>
        <dsp:cNvSpPr/>
      </dsp:nvSpPr>
      <dsp:spPr>
        <a:xfrm>
          <a:off x="1534689" y="828822"/>
          <a:ext cx="486079" cy="486215"/>
        </a:xfrm>
        <a:prstGeom prst="ellipse">
          <a:avLst/>
        </a:prstGeom>
        <a:solidFill>
          <a:srgbClr val="FF7C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E5599-FC38-4ECA-8E8F-2E5FD4321ADB}">
      <dsp:nvSpPr>
        <dsp:cNvPr id="0" name=""/>
        <dsp:cNvSpPr/>
      </dsp:nvSpPr>
      <dsp:spPr>
        <a:xfrm>
          <a:off x="2060349" y="835686"/>
          <a:ext cx="650636" cy="470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/>
            <a:t> </a:t>
          </a:r>
        </a:p>
      </dsp:txBody>
      <dsp:txXfrm>
        <a:off x="2060349" y="835686"/>
        <a:ext cx="650636" cy="470580"/>
      </dsp:txXfrm>
    </dsp:sp>
    <dsp:sp modelId="{6FC0E473-7D78-460E-98D6-A0E5F11B258B}">
      <dsp:nvSpPr>
        <dsp:cNvPr id="0" name=""/>
        <dsp:cNvSpPr/>
      </dsp:nvSpPr>
      <dsp:spPr>
        <a:xfrm>
          <a:off x="1346817" y="1389781"/>
          <a:ext cx="486079" cy="486215"/>
        </a:xfrm>
        <a:prstGeom prst="ellipse">
          <a:avLst/>
        </a:prstGeom>
        <a:solidFill>
          <a:srgbClr val="FF7C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0F20B-0C48-4216-B0AD-994416B4F09B}">
      <dsp:nvSpPr>
        <dsp:cNvPr id="0" name=""/>
        <dsp:cNvSpPr/>
      </dsp:nvSpPr>
      <dsp:spPr>
        <a:xfrm>
          <a:off x="1869767" y="1399696"/>
          <a:ext cx="650636" cy="470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US" sz="2800" kern="1200" dirty="0"/>
        </a:p>
      </dsp:txBody>
      <dsp:txXfrm>
        <a:off x="1869767" y="1399696"/>
        <a:ext cx="650636" cy="4705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DCB57-C62A-453B-BD03-77993393A292}">
      <dsp:nvSpPr>
        <dsp:cNvPr id="0" name=""/>
        <dsp:cNvSpPr/>
      </dsp:nvSpPr>
      <dsp:spPr>
        <a:xfrm>
          <a:off x="561012" y="619463"/>
          <a:ext cx="907367" cy="9074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</a:t>
          </a:r>
        </a:p>
      </dsp:txBody>
      <dsp:txXfrm>
        <a:off x="693893" y="752350"/>
        <a:ext cx="641605" cy="641637"/>
      </dsp:txXfrm>
    </dsp:sp>
    <dsp:sp modelId="{C7E5E8C6-4234-4E99-82AE-E1740CDFF1F8}">
      <dsp:nvSpPr>
        <dsp:cNvPr id="0" name=""/>
        <dsp:cNvSpPr/>
      </dsp:nvSpPr>
      <dsp:spPr>
        <a:xfrm>
          <a:off x="0" y="114943"/>
          <a:ext cx="1829102" cy="1906728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A7EEA-B55D-4EBD-82C4-C433BC229CDB}">
      <dsp:nvSpPr>
        <dsp:cNvPr id="0" name=""/>
        <dsp:cNvSpPr/>
      </dsp:nvSpPr>
      <dsp:spPr>
        <a:xfrm>
          <a:off x="1346817" y="275680"/>
          <a:ext cx="486079" cy="48621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CDC5F-3311-49FA-987A-4F7387154865}">
      <dsp:nvSpPr>
        <dsp:cNvPr id="0" name=""/>
        <dsp:cNvSpPr/>
      </dsp:nvSpPr>
      <dsp:spPr>
        <a:xfrm>
          <a:off x="1869767" y="283498"/>
          <a:ext cx="650636" cy="470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/>
            <a:t> </a:t>
          </a:r>
        </a:p>
      </dsp:txBody>
      <dsp:txXfrm>
        <a:off x="1869767" y="283498"/>
        <a:ext cx="650636" cy="470580"/>
      </dsp:txXfrm>
    </dsp:sp>
    <dsp:sp modelId="{AE7A570F-A9E9-4B26-9123-DE88E58939E3}">
      <dsp:nvSpPr>
        <dsp:cNvPr id="0" name=""/>
        <dsp:cNvSpPr/>
      </dsp:nvSpPr>
      <dsp:spPr>
        <a:xfrm>
          <a:off x="1534689" y="828822"/>
          <a:ext cx="486079" cy="48621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E5599-FC38-4ECA-8E8F-2E5FD4321ADB}">
      <dsp:nvSpPr>
        <dsp:cNvPr id="0" name=""/>
        <dsp:cNvSpPr/>
      </dsp:nvSpPr>
      <dsp:spPr>
        <a:xfrm>
          <a:off x="2060349" y="835686"/>
          <a:ext cx="650636" cy="470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/>
            <a:t> </a:t>
          </a:r>
        </a:p>
      </dsp:txBody>
      <dsp:txXfrm>
        <a:off x="2060349" y="835686"/>
        <a:ext cx="650636" cy="470580"/>
      </dsp:txXfrm>
    </dsp:sp>
    <dsp:sp modelId="{6FC0E473-7D78-460E-98D6-A0E5F11B258B}">
      <dsp:nvSpPr>
        <dsp:cNvPr id="0" name=""/>
        <dsp:cNvSpPr/>
      </dsp:nvSpPr>
      <dsp:spPr>
        <a:xfrm>
          <a:off x="1346817" y="1389781"/>
          <a:ext cx="486079" cy="48621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0F20B-0C48-4216-B0AD-994416B4F09B}">
      <dsp:nvSpPr>
        <dsp:cNvPr id="0" name=""/>
        <dsp:cNvSpPr/>
      </dsp:nvSpPr>
      <dsp:spPr>
        <a:xfrm>
          <a:off x="1869767" y="1399696"/>
          <a:ext cx="650636" cy="470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US" sz="2800" kern="1200" dirty="0"/>
        </a:p>
      </dsp:txBody>
      <dsp:txXfrm>
        <a:off x="1869767" y="1399696"/>
        <a:ext cx="650636" cy="470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5797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1" y="1"/>
            <a:ext cx="3026833" cy="465797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D2D0F009-FCB3-4F43-A75C-7DB4EA91874C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091879C3-2950-4EEE-B3FA-BE3B9AF32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15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5797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1"/>
            <a:ext cx="3026833" cy="465797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2A11DD6-71EC-43F7-96A9-84DC2BCDD6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48" tIns="46474" rIns="92948" bIns="4647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97E91F74-BF41-4981-90BB-ED296F1D6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1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.org/news/2019-03-israel-spacecraft-moon-selfie.html" TargetMode="External"/><Relationship Id="rId7" Type="http://schemas.openxmlformats.org/officeDocument/2006/relationships/hyperlink" Target="http://www.northropgrumman.com/Capabilities/SpaceLogistics/Pages/default.aspx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saspaceflight.com/2018/09/nasa-lunar-gateway-plans/" TargetMode="External"/><Relationship Id="rId5" Type="http://schemas.openxmlformats.org/officeDocument/2006/relationships/hyperlink" Target="https://www.nytimes.com/interactive/2019/01/03/science/china-change-4-moon-landing.html" TargetMode="External"/><Relationship Id="rId4" Type="http://schemas.openxmlformats.org/officeDocument/2006/relationships/hyperlink" Target="https://physicsworld.com/a/china-launches-queqiao-lunar-satellite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91F74-BF41-4981-90BB-ED296F1D63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3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endParaRPr/>
          </a:p>
        </p:txBody>
      </p:sp>
      <p:sp>
        <p:nvSpPr>
          <p:cNvPr id="312" name="Google Shape;3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75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91F74-BF41-4981-90BB-ED296F1D63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0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to scale.</a:t>
            </a:r>
          </a:p>
          <a:p>
            <a:r>
              <a:rPr lang="en-US"/>
              <a:t>50 years ago the drive</a:t>
            </a:r>
            <a:r>
              <a:rPr lang="en-US" baseline="0"/>
              <a:t> to go to space was national, political, military. Epitomized by Sputnik and Neil Armstrong</a:t>
            </a:r>
          </a:p>
          <a:p>
            <a:r>
              <a:rPr lang="en-US" baseline="0"/>
              <a:t>Pictures from wikipedia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4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Graphics adapted from Distro</a:t>
            </a:r>
            <a:r>
              <a:rPr lang="en-US" baseline="0" dirty="0"/>
              <a:t> A briefing. Table is the author’s read of the news and the tea leaves.</a:t>
            </a:r>
          </a:p>
          <a:p>
            <a:endParaRPr lang="en-US" dirty="0"/>
          </a:p>
          <a:p>
            <a:r>
              <a:rPr lang="en-US" dirty="0"/>
              <a:t>There is a ton</a:t>
            </a:r>
            <a:r>
              <a:rPr lang="en-US" baseline="0" dirty="0"/>
              <a:t> of activity in space that is not being driven by government or military – commercial constellations, companies investigating on-orbit refueling and servicing (NGIS Mission Extension Vehicle), and activity going out to the moon with strong economic and “permanent presence” implications. In contrast to the 50s/60s, it isn’t just USSR vs US for military superiority or bragging rights; there is massive interest in the resources the moon (or even asteroids) could provide. As the Israeli lander attempt showed – it isn’t just the big business of big governments any more. Never mind LEO; the entire cis-lunar space is within reach of commercial enterprise.</a:t>
            </a:r>
            <a:endParaRPr lang="en-US" dirty="0"/>
          </a:p>
          <a:p>
            <a:endParaRPr lang="en-US" dirty="0"/>
          </a:p>
          <a:p>
            <a:r>
              <a:rPr lang="en-US" dirty="0"/>
              <a:t>Lunar stuff: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Upper</a:t>
            </a:r>
            <a:r>
              <a:rPr lang="en-US" baseline="0" dirty="0"/>
              <a:t> left - </a:t>
            </a:r>
            <a:r>
              <a:rPr lang="en-US" dirty="0"/>
              <a:t>Israel:</a:t>
            </a:r>
            <a:r>
              <a:rPr lang="en-US" baseline="0" dirty="0"/>
              <a:t> selfie from </a:t>
            </a:r>
            <a:r>
              <a:rPr lang="en-US" baseline="0" dirty="0" err="1"/>
              <a:t>Beresheet</a:t>
            </a:r>
            <a:r>
              <a:rPr lang="en-US" baseline="0" dirty="0"/>
              <a:t> at about GEO -- </a:t>
            </a:r>
            <a:r>
              <a:rPr lang="en-US" dirty="0">
                <a:hlinkClick r:id="rId3"/>
              </a:rPr>
              <a:t>https://phys.org/news/2019-03-israel-spacecraft-moon-selfie.html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Upper right - </a:t>
            </a:r>
            <a:r>
              <a:rPr lang="en-US" baseline="0" dirty="0"/>
              <a:t>Chinese relay </a:t>
            </a:r>
            <a:r>
              <a:rPr lang="en-US" dirty="0">
                <a:hlinkClick r:id="rId4"/>
              </a:rPr>
              <a:t>https://physicsworld.com/a/china-launches-queqiao-lunar-satellite/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Lower right - </a:t>
            </a:r>
            <a:r>
              <a:rPr lang="en-US" dirty="0" err="1"/>
              <a:t>Cheng’e</a:t>
            </a:r>
            <a:r>
              <a:rPr lang="en-US" dirty="0"/>
              <a:t> 4 picture taken from</a:t>
            </a:r>
            <a:r>
              <a:rPr lang="en-US" baseline="0" dirty="0"/>
              <a:t> its Rover, </a:t>
            </a:r>
            <a:r>
              <a:rPr lang="en-US" dirty="0">
                <a:hlinkClick r:id="rId5"/>
              </a:rPr>
              <a:t>https://www.nytimes.com/interactive/2019/01/03/science/china-change-4-moon-landing.html</a:t>
            </a:r>
            <a:endParaRPr lang="en-US" dirty="0"/>
          </a:p>
          <a:p>
            <a:r>
              <a:rPr lang="en-US" dirty="0"/>
              <a:t>Lower left - NASA lunar gateway from </a:t>
            </a:r>
            <a:r>
              <a:rPr lang="en-US" dirty="0">
                <a:hlinkClick r:id="rId6"/>
              </a:rPr>
              <a:t>https://www.nasaspaceflight.com/2018/09/nasa-lunar-gateway-plans/</a:t>
            </a:r>
            <a:endParaRPr lang="en-US" dirty="0"/>
          </a:p>
          <a:p>
            <a:endParaRPr lang="en-US" dirty="0"/>
          </a:p>
          <a:p>
            <a:r>
              <a:rPr lang="en-US" dirty="0"/>
              <a:t>Earth stuff – constellations</a:t>
            </a:r>
            <a:r>
              <a:rPr lang="en-US" baseline="0" dirty="0"/>
              <a:t> plus</a:t>
            </a:r>
            <a:endParaRPr lang="en-US" dirty="0"/>
          </a:p>
          <a:p>
            <a:r>
              <a:rPr lang="en-US" baseline="0" dirty="0"/>
              <a:t>Lower right - NGIS MEV from </a:t>
            </a:r>
            <a:r>
              <a:rPr lang="en-US" dirty="0">
                <a:hlinkClick r:id="rId7"/>
              </a:rPr>
              <a:t>http://www.northropgrumman.com/Capabilities/SpaceLogistics/Pages/default.aspx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 to</a:t>
            </a:r>
            <a:r>
              <a:rPr lang="en-US" baseline="0" dirty="0"/>
              <a:t> scale.</a:t>
            </a:r>
            <a:endParaRPr lang="en-US" dirty="0"/>
          </a:p>
          <a:p>
            <a:r>
              <a:rPr lang="en-US" dirty="0"/>
              <a:t>Data is from Wikipedia. “nations” includes</a:t>
            </a:r>
            <a:r>
              <a:rPr lang="en-US" baseline="0" dirty="0"/>
              <a:t> ESA</a:t>
            </a:r>
          </a:p>
          <a:p>
            <a:r>
              <a:rPr lang="en-US" baseline="0" dirty="0"/>
              <a:t>Constellations numbers are from </a:t>
            </a:r>
            <a:r>
              <a:rPr lang="en-US" baseline="0" dirty="0" err="1"/>
              <a:t>wikipedia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2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91F74-BF41-4981-90BB-ED296F1D63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63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3">
              <a:defRPr/>
            </a:pPr>
            <a:fld id="{EE0DA7D4-2281-3F41-A9A9-DF2CBC1C06D7}" type="slidenum">
              <a:rPr lang="en-US">
                <a:solidFill>
                  <a:prstClr val="black"/>
                </a:solidFill>
                <a:latin typeface="Calibri"/>
              </a:rPr>
              <a:pPr defTabSz="914303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25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DSX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Demonstration Science Experiment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HANE – High Altitude Nuclear Explosion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MAFS – Mathematically Assured Flight Software (cyber)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NTS-3 – Navigation Technology Satellite 3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WSCE – W/V-band Satellite Communication Experiment</a:t>
            </a:r>
          </a:p>
          <a:p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MANNA - 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SDUE – Software Defined User Equipment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EXTRASpace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EXtremely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 RF Apertures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AMOS –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AFRL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Maui Optical and Supercomputing Site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 – Starfire Optical Range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XGEO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beyond GEO (multiples of GEO)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 – Hybrid Architecture Demo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MSMU –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MicroSatellite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Military Utility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ADOX – Autonomous Depot Operations in XGEO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3E3C3-200F-4995-B672-C2BA77504C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515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F31B6D5F-B552-462B-A170-494D4DFE554B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631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4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endParaRPr/>
          </a:p>
        </p:txBody>
      </p:sp>
      <p:sp>
        <p:nvSpPr>
          <p:cNvPr id="300" name="Google Shape;3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016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25" y="-6394"/>
            <a:ext cx="12205250" cy="687078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E3141D68-FDED-45B8-849A-5A3FF6C04C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72"/>
          <p:cNvSpPr>
            <a:spLocks noChangeArrowheads="1"/>
          </p:cNvSpPr>
          <p:nvPr userDrawn="1"/>
        </p:nvSpPr>
        <p:spPr bwMode="auto">
          <a:xfrm>
            <a:off x="311335" y="931492"/>
            <a:ext cx="8138160" cy="74613"/>
          </a:xfrm>
          <a:prstGeom prst="rect">
            <a:avLst/>
          </a:prstGeom>
          <a:gradFill rotWithShape="0">
            <a:gsLst>
              <a:gs pos="12000">
                <a:schemeClr val="tx1"/>
              </a:gs>
              <a:gs pos="65000">
                <a:srgbClr val="3BA6D4"/>
              </a:gs>
              <a:gs pos="57000">
                <a:srgbClr val="1394CB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 Box 74"/>
          <p:cNvSpPr txBox="1">
            <a:spLocks noChangeArrowheads="1"/>
          </p:cNvSpPr>
          <p:nvPr userDrawn="1"/>
        </p:nvSpPr>
        <p:spPr bwMode="auto">
          <a:xfrm>
            <a:off x="8250529" y="837993"/>
            <a:ext cx="38211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394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 P A C E  A N D  M I S S I L E  S Y S T E M S  C E N T E 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C4DE7-D743-43C3-B7E3-834431DD10A8}"/>
              </a:ext>
            </a:extLst>
          </p:cNvPr>
          <p:cNvCxnSpPr>
            <a:cxnSpLocks/>
          </p:cNvCxnSpPr>
          <p:nvPr userDrawn="1"/>
        </p:nvCxnSpPr>
        <p:spPr>
          <a:xfrm>
            <a:off x="4383480" y="6536988"/>
            <a:ext cx="6954907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7">
            <a:extLst>
              <a:ext uri="{FF2B5EF4-FFF2-40B4-BE49-F238E27FC236}">
                <a16:creationId xmlns:a16="http://schemas.microsoft.com/office/drawing/2014/main" id="{03D1C72D-22F6-4050-ABF1-B441EAC92D3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23" y="6513855"/>
            <a:ext cx="3402624" cy="52921"/>
          </a:xfrm>
          <a:prstGeom prst="rect">
            <a:avLst/>
          </a:prstGeom>
        </p:spPr>
      </p:pic>
      <p:sp>
        <p:nvSpPr>
          <p:cNvPr id="18" name="Holder 2"/>
          <p:cNvSpPr>
            <a:spLocks noGrp="1"/>
          </p:cNvSpPr>
          <p:nvPr>
            <p:ph type="title" hasCustomPrompt="1"/>
          </p:nvPr>
        </p:nvSpPr>
        <p:spPr>
          <a:xfrm>
            <a:off x="1600201" y="233744"/>
            <a:ext cx="8641080" cy="567055"/>
          </a:xfrm>
        </p:spPr>
        <p:txBody>
          <a:bodyPr lIns="0" tIns="0" rIns="0" bIns="0"/>
          <a:lstStyle>
            <a:lvl1pPr algn="r">
              <a:defRPr sz="36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33399" y="1371600"/>
            <a:ext cx="11117957" cy="1569660"/>
          </a:xfrm>
        </p:spPr>
        <p:txBody>
          <a:bodyPr/>
          <a:lstStyle>
            <a:lvl1pPr marL="0" indent="0">
              <a:lnSpc>
                <a:spcPct val="15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35" y="110324"/>
            <a:ext cx="914400" cy="1163247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3341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DISTRO A:  Approved for Public Release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4034977" y="-1418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9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57503E-0F5A-481B-912D-71A385E5A048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5EBB45E8-3AF5-47F9-AAF8-FDD09D9BB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FE42EDD-719A-407E-B62C-9197999F51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00402E6F-8C58-4CA4-8BC7-6BEE50F0A5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595A5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</p:spTree>
    <p:extLst>
      <p:ext uri="{BB962C8B-B14F-4D97-AF65-F5344CB8AC3E}">
        <p14:creationId xmlns:p14="http://schemas.microsoft.com/office/powerpoint/2010/main" val="131572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5417"/>
            <a:ext cx="5181600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5417"/>
            <a:ext cx="5181600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549387"/>
            <a:ext cx="10515600" cy="73264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A7E89B-15AA-4061-B0AF-2577F800530A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2E0E80-6006-4B76-B8C3-1395111A7B20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478A3597-B5FE-464A-A618-66CAB72EC7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65899C1-8647-4059-ABB4-F246F07201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B1307E5F-66E5-4B2E-BE84-7B450FE1B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595A5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</p:spTree>
    <p:extLst>
      <p:ext uri="{BB962C8B-B14F-4D97-AF65-F5344CB8AC3E}">
        <p14:creationId xmlns:p14="http://schemas.microsoft.com/office/powerpoint/2010/main" val="2355172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289302"/>
            <a:ext cx="5157787" cy="240405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rgbClr val="00BCE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645105"/>
            <a:ext cx="5157787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289301"/>
            <a:ext cx="5183188" cy="240406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rgbClr val="00BCE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645105"/>
            <a:ext cx="5183188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49389"/>
            <a:ext cx="10515600" cy="73264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E72957-FF0C-4E9F-A61B-EA11590570A5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85AC12-A373-4B58-80C7-799AD015CFA6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260BA43A-CC7C-4D7F-BA1B-1E7259FD6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CFC18A9-D4D3-41DC-98B6-432053B031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065DEB-02B7-4DD2-B022-34F1BBD89C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595A5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</p:spTree>
    <p:extLst>
      <p:ext uri="{BB962C8B-B14F-4D97-AF65-F5344CB8AC3E}">
        <p14:creationId xmlns:p14="http://schemas.microsoft.com/office/powerpoint/2010/main" val="2676926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38200" y="1335418"/>
            <a:ext cx="5215467" cy="45664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6286501" y="1335418"/>
            <a:ext cx="5067300" cy="3684587"/>
          </a:xfrm>
          <a:solidFill>
            <a:schemeClr val="bg2"/>
          </a:solidFill>
          <a:ln>
            <a:solidFill>
              <a:srgbClr val="595A59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F67F46-E28D-430E-AC9B-F8685C97697D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280267-0AF0-4BA8-9BCA-DF304F51124E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36336D6-F9D2-406E-A7BB-400BDAF7D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C23561A-5E84-415B-8065-65D33D6E76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7068351-7548-4E80-86D5-1AA7ABBA29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595A5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</p:spTree>
    <p:extLst>
      <p:ext uri="{BB962C8B-B14F-4D97-AF65-F5344CB8AC3E}">
        <p14:creationId xmlns:p14="http://schemas.microsoft.com/office/powerpoint/2010/main" val="2981274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C5B84D-DEDB-41EB-BC9B-FFB68E34922F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1FEC06-97B7-42BA-B7BF-C278477E3DE8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D99B1CF-3172-4AD2-956A-110AF1EBB5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595A5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36336D6-F9D2-406E-A7BB-400BDAF7D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2" name="Graphic 17">
            <a:extLst>
              <a:ext uri="{FF2B5EF4-FFF2-40B4-BE49-F238E27FC236}">
                <a16:creationId xmlns:a16="http://schemas.microsoft.com/office/drawing/2014/main" id="{FC23561A-5E84-415B-8065-65D33D6E76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11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573" y="1903867"/>
            <a:ext cx="7494154" cy="285273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FE5235-994A-493B-939F-DA1F86E9240B}"/>
              </a:ext>
            </a:extLst>
          </p:cNvPr>
          <p:cNvCxnSpPr/>
          <p:nvPr userDrawn="1"/>
        </p:nvCxnSpPr>
        <p:spPr>
          <a:xfrm>
            <a:off x="914400" y="500368"/>
            <a:ext cx="10363200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5FBC0449-3189-4D40-BA64-41F825098D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335" y="6513870"/>
            <a:ext cx="2560320" cy="5309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37CFA1C-B8CE-4B34-AB6B-112B3E647D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C809447-5975-441F-BD9A-982A649CD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CBCCCB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</p:spTree>
    <p:extLst>
      <p:ext uri="{BB962C8B-B14F-4D97-AF65-F5344CB8AC3E}">
        <p14:creationId xmlns:p14="http://schemas.microsoft.com/office/powerpoint/2010/main" val="2272534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FRL Shield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69" y="1625927"/>
            <a:ext cx="5387288" cy="4035322"/>
          </a:xfrm>
          <a:prstGeom prst="rect">
            <a:avLst/>
          </a:prstGeom>
        </p:spPr>
      </p:pic>
      <p:sp>
        <p:nvSpPr>
          <p:cNvPr id="11" name="Rectangle 73"/>
          <p:cNvSpPr>
            <a:spLocks noChangeArrowheads="1"/>
          </p:cNvSpPr>
          <p:nvPr userDrawn="1"/>
        </p:nvSpPr>
        <p:spPr bwMode="auto">
          <a:xfrm>
            <a:off x="32061" y="1090799"/>
            <a:ext cx="12192000" cy="45719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 userDrawn="1"/>
        </p:nvSpPr>
        <p:spPr bwMode="auto">
          <a:xfrm>
            <a:off x="335360" y="5636096"/>
            <a:ext cx="537659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Integrity </a:t>
            </a:r>
            <a:r>
              <a:rPr lang="en-US" sz="1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Wingdings" pitchFamily="2" charset="2"/>
              </a:rPr>
              <a:t> </a:t>
            </a:r>
            <a:r>
              <a:rPr lang="en-US" sz="1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Service </a:t>
            </a:r>
            <a:r>
              <a:rPr lang="en-US" sz="1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Wingdings" pitchFamily="2" charset="2"/>
              </a:rPr>
              <a:t> </a:t>
            </a:r>
            <a:r>
              <a:rPr lang="en-US" sz="1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Excellence</a:t>
            </a:r>
          </a:p>
        </p:txBody>
      </p:sp>
      <p:sp>
        <p:nvSpPr>
          <p:cNvPr id="15" name="Text Box 2"/>
          <p:cNvSpPr txBox="1">
            <a:spLocks noChangeArrowheads="1"/>
          </p:cNvSpPr>
          <p:nvPr userDrawn="1"/>
        </p:nvSpPr>
        <p:spPr bwMode="auto">
          <a:xfrm>
            <a:off x="6400800" y="3124200"/>
            <a:ext cx="53848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0"/>
              </a:spcBef>
              <a:defRPr/>
            </a:pPr>
            <a:endParaRPr 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1676400"/>
          </a:xfrm>
          <a:prstGeom prst="rect">
            <a:avLst/>
          </a:prstGeom>
        </p:spPr>
        <p:txBody>
          <a:bodyPr anchor="ctr" anchorCtr="0"/>
          <a:lstStyle>
            <a:lvl1pPr algn="r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Briefing Title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197600" y="3657600"/>
            <a:ext cx="5384800" cy="533400"/>
          </a:xfrm>
          <a:prstGeom prst="rect">
            <a:avLst/>
          </a:prstGeom>
        </p:spPr>
        <p:txBody>
          <a:bodyPr anchor="ctr" anchorCtr="0"/>
          <a:lstStyle>
            <a:lvl1pPr algn="r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Date: DD MM YYYY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197600" y="4495800"/>
            <a:ext cx="5384800" cy="1676400"/>
          </a:xfrm>
          <a:prstGeom prst="rect">
            <a:avLst/>
          </a:prstGeom>
        </p:spPr>
        <p:txBody>
          <a:bodyPr anchor="ctr" anchorCtr="0"/>
          <a:lstStyle>
            <a:lvl1pPr algn="r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Name, Rank, Office Symbol,   Air Force Research Laboratory (each on separate lines)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61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Number"/>
          <p:cNvSpPr txBox="1">
            <a:spLocks noChangeArrowheads="1"/>
          </p:cNvSpPr>
          <p:nvPr userDrawn="1"/>
        </p:nvSpPr>
        <p:spPr bwMode="auto">
          <a:xfrm>
            <a:off x="9753600" y="6550226"/>
            <a:ext cx="24384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fld id="{FECCACFC-A1DF-4E05-81FF-9C3E99D1E2C5}" type="slidenum">
              <a:rPr lang="en-US" sz="1400" b="0">
                <a:latin typeface="Arial" pitchFamily="34" charset="0"/>
                <a:cs typeface="Arial" pitchFamily="34" charset="0"/>
              </a:rPr>
              <a:pPr algn="r">
                <a:spcBef>
                  <a:spcPct val="50000"/>
                </a:spcBef>
              </a:pPr>
              <a:t>‹#›</a:t>
            </a:fld>
            <a:endParaRPr lang="en-US" sz="1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066800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1698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4415440" y="6641223"/>
            <a:ext cx="6893921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F67F46-E28D-430E-AC9B-F8685C97697D}"/>
              </a:ext>
            </a:extLst>
          </p:cNvPr>
          <p:cNvCxnSpPr/>
          <p:nvPr userDrawn="1"/>
        </p:nvCxnSpPr>
        <p:spPr>
          <a:xfrm>
            <a:off x="914400" y="872483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2CD0F1D0-EF71-438C-AFBE-C9E5AAB31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421" y="6609049"/>
            <a:ext cx="3402624" cy="5292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FC00A45-3976-477D-B307-D5895BFF7C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065" y="293919"/>
            <a:ext cx="2052059" cy="25978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294911" y="6611784"/>
            <a:ext cx="32281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n-US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 D.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F67F46-E28D-430E-AC9B-F8685C97697D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280267-0AF0-4BA8-9BCA-DF304F51124E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36336D6-F9D2-406E-A7BB-400BDAF7D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C23561A-5E84-415B-8065-65D33D6E76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E3141D68-FDED-45B8-849A-5A3FF6C04C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72"/>
          <p:cNvSpPr>
            <a:spLocks noChangeArrowheads="1"/>
          </p:cNvSpPr>
          <p:nvPr userDrawn="1"/>
        </p:nvSpPr>
        <p:spPr bwMode="auto">
          <a:xfrm>
            <a:off x="311335" y="931492"/>
            <a:ext cx="8138160" cy="74613"/>
          </a:xfrm>
          <a:prstGeom prst="rect">
            <a:avLst/>
          </a:prstGeom>
          <a:gradFill rotWithShape="0">
            <a:gsLst>
              <a:gs pos="12000">
                <a:schemeClr val="tx1"/>
              </a:gs>
              <a:gs pos="65000">
                <a:srgbClr val="3BA6D4"/>
              </a:gs>
              <a:gs pos="57000">
                <a:srgbClr val="1394CB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 Box 74"/>
          <p:cNvSpPr txBox="1">
            <a:spLocks noChangeArrowheads="1"/>
          </p:cNvSpPr>
          <p:nvPr userDrawn="1"/>
        </p:nvSpPr>
        <p:spPr bwMode="auto">
          <a:xfrm>
            <a:off x="8250529" y="837993"/>
            <a:ext cx="38211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394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 P A C E  A N D  M I S S I L E  S Y S T E M S  C E N T E 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C4DE7-D743-43C3-B7E3-834431DD10A8}"/>
              </a:ext>
            </a:extLst>
          </p:cNvPr>
          <p:cNvCxnSpPr>
            <a:cxnSpLocks/>
          </p:cNvCxnSpPr>
          <p:nvPr userDrawn="1"/>
        </p:nvCxnSpPr>
        <p:spPr>
          <a:xfrm>
            <a:off x="4383480" y="6536988"/>
            <a:ext cx="6954907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7">
            <a:extLst>
              <a:ext uri="{FF2B5EF4-FFF2-40B4-BE49-F238E27FC236}">
                <a16:creationId xmlns:a16="http://schemas.microsoft.com/office/drawing/2014/main" id="{03D1C72D-22F6-4050-ABF1-B441EAC92D3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23" y="6513855"/>
            <a:ext cx="3402624" cy="52921"/>
          </a:xfrm>
          <a:prstGeom prst="rect">
            <a:avLst/>
          </a:prstGeom>
        </p:spPr>
      </p:pic>
      <p:sp>
        <p:nvSpPr>
          <p:cNvPr id="16" name="Holder 2"/>
          <p:cNvSpPr>
            <a:spLocks noGrp="1"/>
          </p:cNvSpPr>
          <p:nvPr>
            <p:ph type="title" hasCustomPrompt="1"/>
          </p:nvPr>
        </p:nvSpPr>
        <p:spPr>
          <a:xfrm>
            <a:off x="1600201" y="233744"/>
            <a:ext cx="8669956" cy="567055"/>
          </a:xfrm>
        </p:spPr>
        <p:txBody>
          <a:bodyPr lIns="0" tIns="0" rIns="0" bIns="0"/>
          <a:lstStyle>
            <a:lvl1pPr algn="r">
              <a:defRPr sz="36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33399" y="1371600"/>
            <a:ext cx="11117957" cy="1569660"/>
          </a:xfrm>
        </p:spPr>
        <p:txBody>
          <a:bodyPr/>
          <a:lstStyle>
            <a:lvl1pPr marL="0" indent="0">
              <a:lnSpc>
                <a:spcPct val="150000"/>
              </a:lnSpc>
              <a:buClr>
                <a:srgbClr val="002060"/>
              </a:buClr>
              <a:buSzPct val="150000"/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35" y="110324"/>
            <a:ext cx="914400" cy="1163247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7779" y="65138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2065203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0194" y="2413007"/>
            <a:ext cx="10180320" cy="1780217"/>
          </a:xfrm>
        </p:spPr>
        <p:txBody>
          <a:bodyPr anchor="ctr" anchorCtr="0"/>
          <a:lstStyle>
            <a:lvl1pPr algn="ctr">
              <a:defRPr sz="6000">
                <a:solidFill>
                  <a:srgbClr val="F8F8F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933451" y="5016388"/>
            <a:ext cx="10420349" cy="714058"/>
          </a:xfrm>
        </p:spPr>
        <p:txBody>
          <a:bodyPr>
            <a:normAutofit/>
          </a:bodyPr>
          <a:lstStyle>
            <a:lvl1pPr marL="0" indent="0" algn="ctr">
              <a:lnSpc>
                <a:spcPct val="180000"/>
              </a:lnSpc>
              <a:buNone/>
              <a:defRPr sz="1200" b="0" spc="300">
                <a:solidFill>
                  <a:srgbClr val="004B8D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6297039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0"/>
          <p:cNvSpPr txBox="1"/>
          <p:nvPr userDrawn="1"/>
        </p:nvSpPr>
        <p:spPr>
          <a:xfrm>
            <a:off x="11004163" y="6566106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rgbClr val="004B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rgbClr val="004B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67419-E416-4BD8-A72F-5B67AF3CB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9" r="7679"/>
          <a:stretch/>
        </p:blipFill>
        <p:spPr>
          <a:xfrm>
            <a:off x="875006" y="142635"/>
            <a:ext cx="1518109" cy="1378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C7EDA1-8E32-49B4-AE92-7DFAB58DE1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316" y="320100"/>
            <a:ext cx="834165" cy="1132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EB19B8-8941-44DB-8ACB-7DB7D0ED09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0799" y="1653739"/>
            <a:ext cx="3110401" cy="52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53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289302"/>
            <a:ext cx="5157787" cy="240405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rgbClr val="00BCE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645105"/>
            <a:ext cx="5157787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289301"/>
            <a:ext cx="5183188" cy="240406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rgbClr val="00BCE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645105"/>
            <a:ext cx="5183188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49389"/>
            <a:ext cx="10515600" cy="73264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E72957-FF0C-4E9F-A61B-EA11590570A5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85AC12-A373-4B58-80C7-799AD015CFA6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BCFC18A9-D4D3-41DC-98B6-432053B03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5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2A834C-E35F-4A59-BEC2-A142D949C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211BD8-B017-4D20-BC4C-155778F066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01A4B2EC-8ABC-4038-B965-38ED68D6EB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698" y="65003"/>
            <a:ext cx="257494" cy="3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42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11628438" y="6543675"/>
            <a:ext cx="557212" cy="312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2A188F5-FC39-4789-9068-CBACA2B5FB1F}" type="slidenum">
              <a:rPr lang="en-US" sz="1400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540125" y="6481763"/>
            <a:ext cx="7820025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6040438"/>
            <a:ext cx="31146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1367628" y="97901"/>
            <a:ext cx="9161354" cy="942963"/>
          </a:xfrm>
        </p:spPr>
        <p:txBody>
          <a:bodyPr lIns="0" tIns="0" rIns="0" bIns="0">
            <a:normAutofit/>
          </a:bodyPr>
          <a:lstStyle>
            <a:lvl1pPr marL="0" algn="l" defTabSz="914400" rtl="0" eaLnBrk="1" latinLnBrk="0" hangingPunct="1">
              <a:defRPr lang="en-US" sz="6000" kern="1200" dirty="0">
                <a:solidFill>
                  <a:schemeClr val="bg1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3814667" y="1999436"/>
            <a:ext cx="7556379" cy="11076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1pPr>
            <a:lvl2pPr marL="45720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2pPr>
            <a:lvl3pPr marL="91440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3pPr>
            <a:lvl4pPr marL="137160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4pPr>
            <a:lvl5pPr marL="182880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367629" y="1018695"/>
            <a:ext cx="9161353" cy="431405"/>
          </a:xfrm>
        </p:spPr>
        <p:txBody>
          <a:bodyPr lIns="4572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2800" b="0" i="0" kern="1200" dirty="0">
                <a:solidFill>
                  <a:schemeClr val="bg1"/>
                </a:solidFill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51056" y="936625"/>
            <a:ext cx="9975510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144" y="292100"/>
            <a:ext cx="993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409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5417"/>
            <a:ext cx="5181600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5417"/>
            <a:ext cx="5181600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549387"/>
            <a:ext cx="10515600" cy="73264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A7E89B-15AA-4061-B0AF-2577F800530A}"/>
              </a:ext>
            </a:extLst>
          </p:cNvPr>
          <p:cNvCxnSpPr/>
          <p:nvPr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2E0E80-6006-4B76-B8C3-1395111A7B20}"/>
              </a:ext>
            </a:extLst>
          </p:cNvPr>
          <p:cNvCxnSpPr/>
          <p:nvPr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65899C1-8647-4059-ABB4-F246F0720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A7197A-42AB-4A4F-BAFE-B6263F545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C74A19-74A5-416C-8F27-0C269A22E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B9C375-D5B4-4057-B29C-A7D7CE292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111" y="70973"/>
            <a:ext cx="623261" cy="357775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4526871" y="6669276"/>
            <a:ext cx="2502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669900"/>
                </a:solidFill>
              </a:rPr>
              <a:t>Distribution A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526871" y="-29055"/>
            <a:ext cx="2502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669900"/>
                </a:solidFill>
              </a:rPr>
              <a:t>Distribution A</a:t>
            </a:r>
          </a:p>
        </p:txBody>
      </p:sp>
    </p:spTree>
    <p:extLst>
      <p:ext uri="{BB962C8B-B14F-4D97-AF65-F5344CB8AC3E}">
        <p14:creationId xmlns:p14="http://schemas.microsoft.com/office/powerpoint/2010/main" val="3717193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914400" y="6297613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63" y="387350"/>
            <a:ext cx="28003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0194" y="2189929"/>
            <a:ext cx="10180320" cy="2387600"/>
          </a:xfrm>
        </p:spPr>
        <p:txBody>
          <a:bodyPr/>
          <a:lstStyle>
            <a:lvl1pPr algn="ctr">
              <a:defRPr sz="6000">
                <a:solidFill>
                  <a:srgbClr val="004B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933451" y="4738779"/>
            <a:ext cx="10420349" cy="647700"/>
          </a:xfrm>
        </p:spPr>
        <p:txBody>
          <a:bodyPr>
            <a:normAutofit/>
          </a:bodyPr>
          <a:lstStyle>
            <a:lvl1pPr marL="0" indent="0" algn="ctr">
              <a:lnSpc>
                <a:spcPct val="180000"/>
              </a:lnSpc>
              <a:buNone/>
              <a:defRPr sz="1000" b="1" spc="300">
                <a:solidFill>
                  <a:srgbClr val="004B8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004B8D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558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4F67F46-E28D-430E-AC9B-F8685C97697D}"/>
              </a:ext>
            </a:extLst>
          </p:cNvPr>
          <p:cNvCxnSpPr/>
          <p:nvPr userDrawn="1"/>
        </p:nvCxnSpPr>
        <p:spPr>
          <a:xfrm>
            <a:off x="914400" y="500063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" y="198438"/>
            <a:ext cx="741363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3519488" y="6480175"/>
            <a:ext cx="781843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52" b="37778"/>
          <a:stretch>
            <a:fillRect/>
          </a:stretch>
        </p:blipFill>
        <p:spPr bwMode="auto">
          <a:xfrm>
            <a:off x="588963" y="6407150"/>
            <a:ext cx="311467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4934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57503E-0F5A-481B-912D-71A385E5A048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5EBB45E8-3AF5-47F9-AAF8-FDD09D9BB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FE42EDD-719A-407E-B62C-9197999F5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Box 4"/>
          <p:cNvSpPr txBox="1">
            <a:spLocks noChangeArrowheads="1"/>
          </p:cNvSpPr>
          <p:nvPr userDrawn="1"/>
        </p:nvSpPr>
        <p:spPr bwMode="auto">
          <a:xfrm>
            <a:off x="10996882" y="6380417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4E9B0B1-4212-4DB5-88B9-C6A2048782B4}" type="slidenum">
              <a:rPr lang="en-US" altLang="en-US"/>
              <a:pPr algn="r" eaLnBrk="1" hangingPunct="1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70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25" y="-6394"/>
            <a:ext cx="12205250" cy="687078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E3141D68-FDED-45B8-849A-5A3FF6C04C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72"/>
          <p:cNvSpPr>
            <a:spLocks noChangeArrowheads="1"/>
          </p:cNvSpPr>
          <p:nvPr userDrawn="1"/>
        </p:nvSpPr>
        <p:spPr bwMode="auto">
          <a:xfrm>
            <a:off x="311335" y="931492"/>
            <a:ext cx="8138160" cy="74613"/>
          </a:xfrm>
          <a:prstGeom prst="rect">
            <a:avLst/>
          </a:prstGeom>
          <a:gradFill rotWithShape="0">
            <a:gsLst>
              <a:gs pos="12000">
                <a:schemeClr val="tx1"/>
              </a:gs>
              <a:gs pos="65000">
                <a:srgbClr val="3BA6D4"/>
              </a:gs>
              <a:gs pos="57000">
                <a:srgbClr val="1394CB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C4DE7-D743-43C3-B7E3-834431DD10A8}"/>
              </a:ext>
            </a:extLst>
          </p:cNvPr>
          <p:cNvCxnSpPr>
            <a:cxnSpLocks/>
          </p:cNvCxnSpPr>
          <p:nvPr userDrawn="1"/>
        </p:nvCxnSpPr>
        <p:spPr>
          <a:xfrm>
            <a:off x="4383480" y="6536988"/>
            <a:ext cx="6954907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7">
            <a:extLst>
              <a:ext uri="{FF2B5EF4-FFF2-40B4-BE49-F238E27FC236}">
                <a16:creationId xmlns:a16="http://schemas.microsoft.com/office/drawing/2014/main" id="{03D1C72D-22F6-4050-ABF1-B441EAC92D3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23" y="6513855"/>
            <a:ext cx="3402624" cy="52921"/>
          </a:xfrm>
          <a:prstGeom prst="rect">
            <a:avLst/>
          </a:prstGeom>
        </p:spPr>
      </p:pic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599" y="6499268"/>
            <a:ext cx="47918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Distribution A: Approved for Public Release</a:t>
            </a:r>
          </a:p>
        </p:txBody>
      </p:sp>
      <p:sp>
        <p:nvSpPr>
          <p:cNvPr id="18" name="Holder 2"/>
          <p:cNvSpPr>
            <a:spLocks noGrp="1"/>
          </p:cNvSpPr>
          <p:nvPr>
            <p:ph type="title" hasCustomPrompt="1"/>
          </p:nvPr>
        </p:nvSpPr>
        <p:spPr>
          <a:xfrm>
            <a:off x="533399" y="224646"/>
            <a:ext cx="8641080" cy="567055"/>
          </a:xfrm>
        </p:spPr>
        <p:txBody>
          <a:bodyPr lIns="0" tIns="0" rIns="0" bIns="0"/>
          <a:lstStyle>
            <a:lvl1pPr algn="l">
              <a:defRPr sz="36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33399" y="1371600"/>
            <a:ext cx="11117957" cy="1569660"/>
          </a:xfrm>
        </p:spPr>
        <p:txBody>
          <a:bodyPr/>
          <a:lstStyle>
            <a:lvl1pPr marL="0" indent="0">
              <a:lnSpc>
                <a:spcPct val="15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048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9120"/>
            <a:ext cx="10515600" cy="63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416"/>
            <a:ext cx="10515600" cy="50222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033" y="62772"/>
            <a:ext cx="938254" cy="365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3" y="6095108"/>
            <a:ext cx="3115056" cy="804672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00402E6F-8C58-4CA4-8BC7-6BEE50F0A5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595A5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Distribution A –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40506300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9120"/>
            <a:ext cx="10515600" cy="63751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416"/>
            <a:ext cx="10515600" cy="50222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595A5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5BD334-298D-478C-86C2-D672942FB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D54C71C-1288-472F-A460-7C04D48B3A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F67F46-E28D-430E-AC9B-F8685C97697D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280267-0AF0-4BA8-9BCA-DF304F51124E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36336D6-F9D2-406E-A7BB-400BDAF7D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C23561A-5E84-415B-8065-65D33D6E76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4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11628438" y="6543675"/>
            <a:ext cx="557212" cy="312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2A188F5-FC39-4789-9068-CBACA2B5FB1F}" type="slidenum">
              <a:rPr lang="en-US" sz="1400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540125" y="6481763"/>
            <a:ext cx="7820025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6040438"/>
            <a:ext cx="31146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1367628" y="97901"/>
            <a:ext cx="9161354" cy="942963"/>
          </a:xfrm>
        </p:spPr>
        <p:txBody>
          <a:bodyPr lIns="0" tIns="0" rIns="0" bIns="0">
            <a:normAutofit/>
          </a:bodyPr>
          <a:lstStyle>
            <a:lvl1pPr marL="0" algn="l" defTabSz="914400" rtl="0" eaLnBrk="1" latinLnBrk="0" hangingPunct="1">
              <a:defRPr lang="en-US" sz="6000" kern="1200" dirty="0">
                <a:solidFill>
                  <a:schemeClr val="bg1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3814667" y="1999436"/>
            <a:ext cx="7556379" cy="11076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1pPr>
            <a:lvl2pPr marL="45720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2pPr>
            <a:lvl3pPr marL="91440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3pPr>
            <a:lvl4pPr marL="137160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4pPr>
            <a:lvl5pPr marL="1828800" indent="0">
              <a:lnSpc>
                <a:spcPct val="100000"/>
              </a:lnSpc>
              <a:buNone/>
              <a:defRPr lang="en-US" sz="2000" b="1" i="0" kern="12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367629" y="1018695"/>
            <a:ext cx="9161353" cy="431405"/>
          </a:xfrm>
        </p:spPr>
        <p:txBody>
          <a:bodyPr lIns="4572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2800" b="0" i="0" kern="1200" dirty="0">
                <a:solidFill>
                  <a:schemeClr val="bg1"/>
                </a:solidFill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51056" y="936625"/>
            <a:ext cx="9975510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144" y="292100"/>
            <a:ext cx="993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002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body content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 marL="360363" indent="-93663" defTabSz="893763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539750" algn="l"/>
              </a:tabLst>
              <a:defRPr sz="28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000" b="1">
                <a:latin typeface="Arial" pitchFamily="34" charset="0"/>
                <a:cs typeface="Arial" pitchFamily="34" charset="0"/>
              </a:defRPr>
            </a:lvl3pPr>
            <a:lvl4pPr>
              <a:defRPr sz="1800" b="1"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8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296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 txBox="1"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3000"/>
              <a:buFont typeface="Arial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body" idx="1"/>
          </p:nvPr>
        </p:nvSpPr>
        <p:spPr>
          <a:xfrm>
            <a:off x="838200" y="1335418"/>
            <a:ext cx="5215467" cy="4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>
            <a:spLocks noGrp="1"/>
          </p:cNvSpPr>
          <p:nvPr>
            <p:ph type="pic" idx="2"/>
          </p:nvPr>
        </p:nvSpPr>
        <p:spPr>
          <a:xfrm>
            <a:off x="6286501" y="1335418"/>
            <a:ext cx="5067300" cy="3684587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595A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6" name="Google Shape;86;p24"/>
          <p:cNvCxnSpPr/>
          <p:nvPr/>
        </p:nvCxnSpPr>
        <p:spPr>
          <a:xfrm>
            <a:off x="914400" y="500338"/>
            <a:ext cx="10363200" cy="0"/>
          </a:xfrm>
          <a:prstGeom prst="straightConnector1">
            <a:avLst/>
          </a:prstGeom>
          <a:noFill/>
          <a:ln w="9525" cap="flat" cmpd="sng">
            <a:solidFill>
              <a:srgbClr val="595A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" name="Google Shape;87;p24"/>
          <p:cNvCxnSpPr/>
          <p:nvPr/>
        </p:nvCxnSpPr>
        <p:spPr>
          <a:xfrm>
            <a:off x="3519055" y="6536988"/>
            <a:ext cx="7819327" cy="0"/>
          </a:xfrm>
          <a:prstGeom prst="straightConnector1">
            <a:avLst/>
          </a:prstGeom>
          <a:noFill/>
          <a:ln w="9525" cap="flat" cmpd="sng">
            <a:solidFill>
              <a:srgbClr val="595A5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8" name="Google Shape;88;p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34" y="6513870"/>
            <a:ext cx="2560320" cy="5309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4"/>
          <p:cNvSpPr txBox="1">
            <a:spLocks noGrp="1"/>
          </p:cNvSpPr>
          <p:nvPr>
            <p:ph type="body" idx="3"/>
          </p:nvPr>
        </p:nvSpPr>
        <p:spPr>
          <a:xfrm>
            <a:off x="7860271" y="6621065"/>
            <a:ext cx="3324969" cy="15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/>
          <p:nvPr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2616" y="198076"/>
            <a:ext cx="724984" cy="12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111" y="70973"/>
            <a:ext cx="623261" cy="35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27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44E41EBE-3EFB-491D-AF6C-F7C412F5A9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335" y="6513870"/>
            <a:ext cx="2560320" cy="530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42C0097-936F-4416-8506-8CBDE8D784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573" y="1903865"/>
            <a:ext cx="7494154" cy="289943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CBCCCB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914400" y="500368"/>
            <a:ext cx="10363200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47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9120"/>
            <a:ext cx="10515600" cy="63751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416"/>
            <a:ext cx="10515600" cy="50222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6583680"/>
            <a:ext cx="4876621" cy="150440"/>
          </a:xfrm>
        </p:spPr>
        <p:txBody>
          <a:bodyPr>
            <a:noAutofit/>
          </a:bodyPr>
          <a:lstStyle>
            <a:lvl1pPr marL="0" indent="0" algn="r">
              <a:buNone/>
              <a:defRPr sz="600" spc="0" baseline="0">
                <a:solidFill>
                  <a:srgbClr val="595A5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5BD334-298D-478C-86C2-D672942FB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5" y="198076"/>
            <a:ext cx="740880" cy="12505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D54C71C-1288-472F-A460-7C04D48B3A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6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892" y="0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2508" y="64065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56292" y="64065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3141D68-FDED-45B8-849A-5A3FF6C04C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038600" y="644509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UNCLASSIFIED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84292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UNCLASSIFIED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584292" y="-477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9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91" r:id="rId2"/>
    <p:sldLayoutId id="2147483692" r:id="rId3"/>
    <p:sldLayoutId id="2147483693" r:id="rId4"/>
    <p:sldLayoutId id="2147483694" r:id="rId5"/>
    <p:sldLayoutId id="2147483738" r:id="rId6"/>
    <p:sldLayoutId id="2147483743" r:id="rId7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E0E4E-0BEA-EF4C-B7F3-07BD370CC8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1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004B8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499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11629200" y="6543512"/>
            <a:ext cx="556488" cy="3128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46E0E4E-0BEA-EF4C-B7F3-07BD370CC89C}" type="slidenum">
              <a:rPr lang="en-US" sz="1400" smtClean="0">
                <a:solidFill>
                  <a:schemeClr val="tx1"/>
                </a:solidFill>
              </a:rPr>
              <a:pPr algn="r"/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7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004B8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11628438" y="6543675"/>
            <a:ext cx="557212" cy="312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A1478F8-1942-4958-9081-00749379330B}" type="slidenum">
              <a:rPr lang="en-US" sz="1400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5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rgbClr val="004B8D"/>
          </a:solidFill>
          <a:latin typeface="Arial" charset="0"/>
          <a:ea typeface="Arial" charset="0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4B8D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4B8D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4B8D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4B8D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4B8D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4B8D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4B8D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4B8D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jp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8.jpeg"/><Relationship Id="rId3" Type="http://schemas.openxmlformats.org/officeDocument/2006/relationships/image" Target="../media/image114.png"/><Relationship Id="rId21" Type="http://schemas.openxmlformats.org/officeDocument/2006/relationships/image" Target="../media/image131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6.jpe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hyperlink" Target="http://www.abc15.com/news/state/strange-pink-cloud-shines-over-arizona-likely-due-to-rocket-launch-in-new-mexico" TargetMode="External"/><Relationship Id="rId10" Type="http://schemas.openxmlformats.org/officeDocument/2006/relationships/image" Target="../media/image121.png"/><Relationship Id="rId19" Type="http://schemas.openxmlformats.org/officeDocument/2006/relationships/image" Target="../media/image129.jpe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emf"/><Relationship Id="rId11" Type="http://schemas.openxmlformats.org/officeDocument/2006/relationships/image" Target="../media/image77.jpeg"/><Relationship Id="rId5" Type="http://schemas.openxmlformats.org/officeDocument/2006/relationships/image" Target="../media/image71.emf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jpg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2.xml"/><Relationship Id="rId18" Type="http://schemas.openxmlformats.org/officeDocument/2006/relationships/image" Target="../media/image82.jpeg"/><Relationship Id="rId26" Type="http://schemas.openxmlformats.org/officeDocument/2006/relationships/image" Target="../media/image84.png"/><Relationship Id="rId39" Type="http://schemas.openxmlformats.org/officeDocument/2006/relationships/image" Target="../media/image94.png"/><Relationship Id="rId21" Type="http://schemas.openxmlformats.org/officeDocument/2006/relationships/diagramQuickStyle" Target="../diagrams/quickStyle3.xml"/><Relationship Id="rId34" Type="http://schemas.microsoft.com/office/2007/relationships/hdphoto" Target="../media/hdphoto4.wdp"/><Relationship Id="rId42" Type="http://schemas.openxmlformats.org/officeDocument/2006/relationships/image" Target="../media/image9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0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image" Target="../media/image83.png"/><Relationship Id="rId32" Type="http://schemas.openxmlformats.org/officeDocument/2006/relationships/image" Target="../media/image89.png"/><Relationship Id="rId37" Type="http://schemas.microsoft.com/office/2007/relationships/hdphoto" Target="../media/hdphoto5.wdp"/><Relationship Id="rId40" Type="http://schemas.microsoft.com/office/2007/relationships/hdphoto" Target="../media/hdphoto6.wdp"/><Relationship Id="rId45" Type="http://schemas.openxmlformats.org/officeDocument/2006/relationships/image" Target="../media/image99.emf"/><Relationship Id="rId5" Type="http://schemas.openxmlformats.org/officeDocument/2006/relationships/diagramLayout" Target="../diagrams/layout1.xml"/><Relationship Id="rId15" Type="http://schemas.microsoft.com/office/2007/relationships/hdphoto" Target="../media/hdphoto1.wdp"/><Relationship Id="rId23" Type="http://schemas.microsoft.com/office/2007/relationships/diagramDrawing" Target="../diagrams/drawing3.xml"/><Relationship Id="rId28" Type="http://schemas.openxmlformats.org/officeDocument/2006/relationships/image" Target="../media/image85.png"/><Relationship Id="rId36" Type="http://schemas.openxmlformats.org/officeDocument/2006/relationships/image" Target="../media/image92.png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3.xml"/><Relationship Id="rId31" Type="http://schemas.openxmlformats.org/officeDocument/2006/relationships/image" Target="../media/image88.png"/><Relationship Id="rId44" Type="http://schemas.openxmlformats.org/officeDocument/2006/relationships/image" Target="../media/image98.jpe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79.png"/><Relationship Id="rId22" Type="http://schemas.openxmlformats.org/officeDocument/2006/relationships/diagramColors" Target="../diagrams/colors3.xml"/><Relationship Id="rId27" Type="http://schemas.microsoft.com/office/2007/relationships/hdphoto" Target="../media/hdphoto3.wdp"/><Relationship Id="rId30" Type="http://schemas.openxmlformats.org/officeDocument/2006/relationships/image" Target="../media/image87.png"/><Relationship Id="rId35" Type="http://schemas.openxmlformats.org/officeDocument/2006/relationships/image" Target="../media/image91.png"/><Relationship Id="rId43" Type="http://schemas.openxmlformats.org/officeDocument/2006/relationships/image" Target="../media/image97.jpeg"/><Relationship Id="rId8" Type="http://schemas.microsoft.com/office/2007/relationships/diagramDrawing" Target="../diagrams/drawing1.xml"/><Relationship Id="rId3" Type="http://schemas.openxmlformats.org/officeDocument/2006/relationships/image" Target="../media/image78.png"/><Relationship Id="rId12" Type="http://schemas.openxmlformats.org/officeDocument/2006/relationships/diagramColors" Target="../diagrams/colors2.xml"/><Relationship Id="rId17" Type="http://schemas.openxmlformats.org/officeDocument/2006/relationships/image" Target="../media/image81.png"/><Relationship Id="rId25" Type="http://schemas.microsoft.com/office/2007/relationships/hdphoto" Target="../media/hdphoto2.wdp"/><Relationship Id="rId33" Type="http://schemas.openxmlformats.org/officeDocument/2006/relationships/image" Target="../media/image90.png"/><Relationship Id="rId38" Type="http://schemas.openxmlformats.org/officeDocument/2006/relationships/image" Target="../media/image93.png"/><Relationship Id="rId20" Type="http://schemas.openxmlformats.org/officeDocument/2006/relationships/diagramLayout" Target="../diagrams/layout3.xml"/><Relationship Id="rId41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7" Type="http://schemas.openxmlformats.org/officeDocument/2006/relationships/image" Target="../media/image108.em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emf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/>
          <p:cNvSpPr txBox="1">
            <a:spLocks/>
          </p:cNvSpPr>
          <p:nvPr/>
        </p:nvSpPr>
        <p:spPr>
          <a:xfrm>
            <a:off x="3890905" y="4577529"/>
            <a:ext cx="4386694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8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 spc="30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Col </a:t>
            </a:r>
            <a:r>
              <a:rPr lang="en-US" sz="1400" dirty="0">
                <a:solidFill>
                  <a:schemeClr val="bg1"/>
                </a:solidFill>
              </a:rPr>
              <a:t>Jeremy</a:t>
            </a: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A</a:t>
            </a: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Raley</a:t>
            </a: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Director, Space Vehicles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Air Force Research Laboratory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3890905" y="5522139"/>
            <a:ext cx="4386694" cy="647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8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 spc="30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AFCEA Luncheon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18 July</a:t>
            </a:r>
            <a:r>
              <a:rPr kumimoji="0" lang="en-US" sz="1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2023</a:t>
            </a:r>
            <a:endParaRPr lang="en-US" sz="14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Vehicles Directorate 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 Overview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659285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9F85-5773-4F35-B4EE-753FD1BC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20" y="530776"/>
            <a:ext cx="10735492" cy="6054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Oracle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787" y="890117"/>
            <a:ext cx="7221156" cy="423265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D9B9E51-AC57-4C09-BBDB-145F9BB982D2}"/>
              </a:ext>
            </a:extLst>
          </p:cNvPr>
          <p:cNvSpPr/>
          <p:nvPr/>
        </p:nvSpPr>
        <p:spPr>
          <a:xfrm>
            <a:off x="5817775" y="4887894"/>
            <a:ext cx="1557075" cy="64833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On-board Object Detect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CC2200-7500-4C9B-A6A1-2A6BF74C5CAB}"/>
              </a:ext>
            </a:extLst>
          </p:cNvPr>
          <p:cNvSpPr/>
          <p:nvPr/>
        </p:nvSpPr>
        <p:spPr>
          <a:xfrm>
            <a:off x="7567091" y="4887892"/>
            <a:ext cx="1860540" cy="648335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Autonomous orbit determination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4FF19D-43D3-4D4F-BA5F-7D989BA3CB67}"/>
              </a:ext>
            </a:extLst>
          </p:cNvPr>
          <p:cNvSpPr/>
          <p:nvPr/>
        </p:nvSpPr>
        <p:spPr>
          <a:xfrm>
            <a:off x="9619872" y="4895444"/>
            <a:ext cx="1860540" cy="64078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Autonomous path prediction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B8EF5F-1B9A-4572-8F34-1B227AD45FC7}"/>
              </a:ext>
            </a:extLst>
          </p:cNvPr>
          <p:cNvSpPr/>
          <p:nvPr/>
        </p:nvSpPr>
        <p:spPr>
          <a:xfrm>
            <a:off x="9637510" y="5678032"/>
            <a:ext cx="1860540" cy="61958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Automatic re-point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target track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BA4B63-A76E-4E5B-874F-87861956A8AF}"/>
              </a:ext>
            </a:extLst>
          </p:cNvPr>
          <p:cNvSpPr/>
          <p:nvPr/>
        </p:nvSpPr>
        <p:spPr>
          <a:xfrm>
            <a:off x="6762181" y="5678031"/>
            <a:ext cx="2665450" cy="61958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Continuous, autonomous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tracking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2034BB6F-194D-48CE-973D-CB3FCC9561C5}"/>
              </a:ext>
            </a:extLst>
          </p:cNvPr>
          <p:cNvSpPr/>
          <p:nvPr/>
        </p:nvSpPr>
        <p:spPr>
          <a:xfrm>
            <a:off x="7323231" y="5033919"/>
            <a:ext cx="376084" cy="40011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0752FA4D-C1E8-4513-BCD0-10CBCD79DCF6}"/>
              </a:ext>
            </a:extLst>
          </p:cNvPr>
          <p:cNvSpPr/>
          <p:nvPr/>
        </p:nvSpPr>
        <p:spPr>
          <a:xfrm>
            <a:off x="9355012" y="5039708"/>
            <a:ext cx="376084" cy="40011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FC808ED-E21E-469E-9FB4-F26FDB14A0C7}"/>
              </a:ext>
            </a:extLst>
          </p:cNvPr>
          <p:cNvSpPr/>
          <p:nvPr/>
        </p:nvSpPr>
        <p:spPr>
          <a:xfrm rot="5400000">
            <a:off x="10425949" y="5428028"/>
            <a:ext cx="296875" cy="40011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315F0E09-7F8B-4944-9E4B-721D40A907CE}"/>
              </a:ext>
            </a:extLst>
          </p:cNvPr>
          <p:cNvSpPr/>
          <p:nvPr/>
        </p:nvSpPr>
        <p:spPr>
          <a:xfrm rot="10800000">
            <a:off x="9288646" y="5752990"/>
            <a:ext cx="442450" cy="40011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3CF8B4-6616-4B8C-93F5-9AF952D29BFC}"/>
              </a:ext>
            </a:extLst>
          </p:cNvPr>
          <p:cNvSpPr/>
          <p:nvPr/>
        </p:nvSpPr>
        <p:spPr>
          <a:xfrm>
            <a:off x="4754881" y="5652606"/>
            <a:ext cx="1584696" cy="646331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Real-time ground alerts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2DED1DFB-C6F0-4BE8-82DE-55A6C6C2C4B1}"/>
              </a:ext>
            </a:extLst>
          </p:cNvPr>
          <p:cNvSpPr/>
          <p:nvPr/>
        </p:nvSpPr>
        <p:spPr>
          <a:xfrm rot="10800000">
            <a:off x="6332228" y="5825243"/>
            <a:ext cx="376084" cy="40011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4C04AB79-1432-4934-B21E-E4768C14C74B}"/>
              </a:ext>
            </a:extLst>
          </p:cNvPr>
          <p:cNvSpPr/>
          <p:nvPr/>
        </p:nvSpPr>
        <p:spPr>
          <a:xfrm rot="5400000" flipH="1">
            <a:off x="6728889" y="5427321"/>
            <a:ext cx="251222" cy="40011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6">
            <a:extLst>
              <a:ext uri="{FF2B5EF4-FFF2-40B4-BE49-F238E27FC236}">
                <a16:creationId xmlns:a16="http://schemas.microsoft.com/office/drawing/2014/main" id="{2E773364-B3BE-4415-B596-BB3A14F2EF3D}"/>
              </a:ext>
            </a:extLst>
          </p:cNvPr>
          <p:cNvSpPr txBox="1">
            <a:spLocks noChangeArrowheads="1"/>
          </p:cNvSpPr>
          <p:nvPr/>
        </p:nvSpPr>
        <p:spPr>
          <a:xfrm>
            <a:off x="629194" y="1429170"/>
            <a:ext cx="4366033" cy="4596130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Objectives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09588" marR="0" lvl="1" indent="-2746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Find, fix, and track objects in the “Cone of Shame”</a:t>
            </a:r>
          </a:p>
          <a:p>
            <a:pPr marL="509588" marR="0" lvl="1" indent="-2746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09588" marR="0" lvl="1" indent="-2746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 tip &amp; cue with existing ground and space assets </a:t>
            </a:r>
          </a:p>
          <a:p>
            <a:pPr marL="509588" marR="0" lvl="1" indent="-2746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09588" marR="0" lvl="1" indent="-2746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Explore new orbit determination on objects </a:t>
            </a:r>
            <a:r>
              <a:rPr lang="en-US" sz="20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islunar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space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09588" marR="0" lvl="1" indent="-2746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09588" marR="0" lvl="1" indent="-2746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 novel navigation techniques 3-body space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DISTRO A:  Approved for Public Release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543A42-DFE8-965F-B846-0475E328B06E}"/>
              </a:ext>
            </a:extLst>
          </p:cNvPr>
          <p:cNvSpPr/>
          <p:nvPr/>
        </p:nvSpPr>
        <p:spPr>
          <a:xfrm>
            <a:off x="5906858" y="1577717"/>
            <a:ext cx="1147699" cy="1037463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</a:rPr>
              <a:t>Oracle</a:t>
            </a:r>
          </a:p>
        </p:txBody>
      </p:sp>
    </p:spTree>
    <p:extLst>
      <p:ext uri="{BB962C8B-B14F-4D97-AF65-F5344CB8AC3E}">
        <p14:creationId xmlns:p14="http://schemas.microsoft.com/office/powerpoint/2010/main" val="283433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DoD Motivation for Space Solar Power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953" y="1347126"/>
            <a:ext cx="10515600" cy="5022243"/>
          </a:xfrm>
        </p:spPr>
        <p:txBody>
          <a:bodyPr>
            <a:normAutofit/>
          </a:bodyPr>
          <a:lstStyle/>
          <a:p>
            <a:r>
              <a:rPr lang="en-US" sz="2400" dirty="0"/>
              <a:t>Reduce logistics burden</a:t>
            </a:r>
          </a:p>
          <a:p>
            <a:r>
              <a:rPr lang="en-US" sz="2400" dirty="0"/>
              <a:t>Minimize energy resupply risks</a:t>
            </a:r>
          </a:p>
          <a:p>
            <a:r>
              <a:rPr lang="en-US" sz="2400" dirty="0"/>
              <a:t>Transition away from fossil fuels </a:t>
            </a:r>
          </a:p>
          <a:p>
            <a:r>
              <a:rPr lang="en-US" sz="2400" dirty="0"/>
              <a:t>Increase energy architecture flexibility</a:t>
            </a:r>
          </a:p>
          <a:p>
            <a:r>
              <a:rPr lang="en-US" sz="2400" dirty="0"/>
              <a:t>Inevitability of new operational concepts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3059" y="1168326"/>
            <a:ext cx="3595257" cy="1527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575" y="3936317"/>
            <a:ext cx="4711484" cy="211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121" y="2070646"/>
            <a:ext cx="3156999" cy="1608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0306" y="1607159"/>
            <a:ext cx="119860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Eliminate Fuel Resupply Tankers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9738" y="2652114"/>
            <a:ext cx="7186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Clean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3757" y="5514481"/>
            <a:ext cx="19287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Remote/Mobile Military Installations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290" y="3936317"/>
            <a:ext cx="4346450" cy="24648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78255" y="3936317"/>
            <a:ext cx="222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Space Solar Power Incremental Demos and Research (SSPIDR)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454655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0" dirty="0"/>
              <a:t>Prioritized Initiatives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1800" b="0" dirty="0"/>
              <a:t>Path agnostic communication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b="0" dirty="0"/>
              <a:t>Managing hybrid architectures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b="0" dirty="0"/>
              <a:t>Low-cost satellite protection technologies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b="0" dirty="0"/>
              <a:t>Autonomy, Artificial Intelligence, and multi-agent collaboration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b="0" dirty="0"/>
              <a:t>Space cyber hardening and protection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dirty="0"/>
              <a:t>LEO to </a:t>
            </a:r>
            <a:r>
              <a:rPr lang="en-US" sz="1800" dirty="0" err="1"/>
              <a:t>cislunar</a:t>
            </a:r>
            <a:r>
              <a:rPr lang="en-US" sz="1800" dirty="0"/>
              <a:t> space domain awareness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b="0" dirty="0"/>
              <a:t>Modeling and simulation concept analysis for data-driven decision making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b="0" dirty="0"/>
              <a:t>Space </a:t>
            </a:r>
            <a:r>
              <a:rPr lang="en-US" sz="1800" dirty="0"/>
              <a:t>l</a:t>
            </a:r>
            <a:r>
              <a:rPr lang="en-US" sz="1800" b="0" dirty="0"/>
              <a:t>ogistics, e.g. servicing/upgrade, assembly, and manufacturing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dirty="0"/>
              <a:t>Space to surface sensing</a:t>
            </a:r>
            <a:endParaRPr lang="en-US" sz="1800" b="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Clean sheet command, control, and communications architecture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Space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Space-based terrestrial environmental monitoring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632" y="520219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36364554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8854" y="3028748"/>
            <a:ext cx="11369234" cy="1447833"/>
            <a:chOff x="248854" y="3028748"/>
            <a:chExt cx="11369234" cy="1447833"/>
          </a:xfrm>
        </p:grpSpPr>
        <p:sp>
          <p:nvSpPr>
            <p:cNvPr id="6" name="TextBox 5"/>
            <p:cNvSpPr txBox="1"/>
            <p:nvPr/>
          </p:nvSpPr>
          <p:spPr>
            <a:xfrm>
              <a:off x="462987" y="3329729"/>
              <a:ext cx="11134846" cy="40503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US" b="1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465889" y="3028748"/>
              <a:ext cx="0" cy="10069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9680" y="3028748"/>
              <a:ext cx="0" cy="10069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933471" y="3028748"/>
              <a:ext cx="0" cy="10069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667262" y="3028748"/>
              <a:ext cx="0" cy="10069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401053" y="3028748"/>
              <a:ext cx="0" cy="10069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32098" y="3028748"/>
              <a:ext cx="0" cy="10069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134845" y="3028748"/>
              <a:ext cx="0" cy="10069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48854" y="4014916"/>
              <a:ext cx="966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2000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82645" y="4014916"/>
              <a:ext cx="966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2005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16436" y="4014916"/>
              <a:ext cx="966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2010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50227" y="4014916"/>
              <a:ext cx="966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2015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84018" y="4014916"/>
              <a:ext cx="966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2020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17809" y="4014916"/>
              <a:ext cx="966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2025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651601" y="4014916"/>
              <a:ext cx="966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2030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593" y="920992"/>
            <a:ext cx="1379598" cy="9011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389" y="4533918"/>
            <a:ext cx="1250548" cy="16442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534" y="1488838"/>
            <a:ext cx="1373910" cy="13735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6377" y="632952"/>
            <a:ext cx="1504709" cy="11806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2599" y="950824"/>
            <a:ext cx="1121018" cy="11787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592" y="1800412"/>
            <a:ext cx="1250548" cy="1399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889" y="4563198"/>
            <a:ext cx="1321583" cy="743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64457" y="5407089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C/NOFS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28450" y="2659306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ANGELS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989" y="1557589"/>
            <a:ext cx="1596481" cy="1050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724" y="740518"/>
            <a:ext cx="1821323" cy="622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TextBox 42"/>
          <p:cNvSpPr txBox="1"/>
          <p:nvPr/>
        </p:nvSpPr>
        <p:spPr>
          <a:xfrm>
            <a:off x="6730453" y="1354342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EAGLE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78209" y="5910564"/>
            <a:ext cx="1792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Ionosphere test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910" y="886577"/>
            <a:ext cx="1715652" cy="946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8" name="TextBox 47"/>
          <p:cNvSpPr txBox="1"/>
          <p:nvPr/>
        </p:nvSpPr>
        <p:spPr>
          <a:xfrm>
            <a:off x="8763207" y="1864449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NTS-3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159" y="1926606"/>
            <a:ext cx="1493934" cy="95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TextBox 49"/>
          <p:cNvSpPr txBox="1"/>
          <p:nvPr/>
        </p:nvSpPr>
        <p:spPr>
          <a:xfrm>
            <a:off x="2645417" y="2886724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XSS-11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28" y="5644173"/>
            <a:ext cx="1261931" cy="54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3" name="TextBox 52"/>
          <p:cNvSpPr txBox="1"/>
          <p:nvPr/>
        </p:nvSpPr>
        <p:spPr>
          <a:xfrm>
            <a:off x="6957350" y="6208889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ASETS-II</a:t>
            </a:r>
          </a:p>
        </p:txBody>
      </p:sp>
      <p:pic>
        <p:nvPicPr>
          <p:cNvPr id="49" name="Picture 18" descr="http://media2.abc15.com/photo/2015/02/25/16x9/Strange__pink__cloud_over_Arizona_2636700000_13916875_ver1.0_640_480.jp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8209" y="4760974"/>
            <a:ext cx="1537559" cy="1149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16"/>
          <a:stretch/>
        </p:blipFill>
        <p:spPr>
          <a:xfrm>
            <a:off x="7726918" y="2226245"/>
            <a:ext cx="1810282" cy="9160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597312" y="2897668"/>
            <a:ext cx="10283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     ROSA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169" y="4577853"/>
            <a:ext cx="1946082" cy="1103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79" y="2145602"/>
            <a:ext cx="1488934" cy="838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21" y="4428545"/>
            <a:ext cx="1979980" cy="878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09" y="5295418"/>
            <a:ext cx="1012685" cy="733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7" name="TextBox 56"/>
          <p:cNvSpPr txBox="1"/>
          <p:nvPr/>
        </p:nvSpPr>
        <p:spPr>
          <a:xfrm>
            <a:off x="10535909" y="1628264"/>
            <a:ext cx="10283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Quantum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951469" y="2985642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Oracle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218593" y="5694633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SSPIDR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632059" y="6064635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VPM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12" y="5490475"/>
            <a:ext cx="971988" cy="670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" name="TextBox 60"/>
          <p:cNvSpPr txBox="1"/>
          <p:nvPr/>
        </p:nvSpPr>
        <p:spPr>
          <a:xfrm>
            <a:off x="5722993" y="6156950"/>
            <a:ext cx="798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SHARC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949244" y="5304978"/>
            <a:ext cx="112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NSDC</a:t>
            </a:r>
          </a:p>
        </p:txBody>
      </p:sp>
      <p:sp>
        <p:nvSpPr>
          <p:cNvPr id="52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268201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"/>
          <p:cNvSpPr txBox="1">
            <a:spLocks noGrp="1"/>
          </p:cNvSpPr>
          <p:nvPr>
            <p:ph type="title"/>
          </p:nvPr>
        </p:nvSpPr>
        <p:spPr>
          <a:xfrm>
            <a:off x="393350" y="1090478"/>
            <a:ext cx="11237817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ct val="111111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</a:rPr>
              <a:t>AFRL/RD Directed Energy support to the USSF </a:t>
            </a:r>
            <a:br>
              <a:rPr lang="en-US" b="1" dirty="0">
                <a:latin typeface="Arial"/>
                <a:ea typeface="Arial"/>
                <a:cs typeface="Arial"/>
              </a:rPr>
            </a:br>
            <a:r>
              <a:rPr lang="en-US" b="1" dirty="0">
                <a:latin typeface="Arial"/>
                <a:ea typeface="Arial"/>
                <a:cs typeface="Arial"/>
              </a:rPr>
              <a:t>One AFRL Two Services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20" t="35440" r="24667" b="11760"/>
          <a:stretch/>
        </p:blipFill>
        <p:spPr>
          <a:xfrm>
            <a:off x="754458" y="1393178"/>
            <a:ext cx="10515600" cy="5029200"/>
          </a:xfrm>
          <a:prstGeom prst="rect">
            <a:avLst/>
          </a:prstGeom>
        </p:spPr>
      </p:pic>
      <p:sp>
        <p:nvSpPr>
          <p:cNvPr id="4" name="Holder 4"/>
          <p:cNvSpPr txBox="1">
            <a:spLocks/>
          </p:cNvSpPr>
          <p:nvPr/>
        </p:nvSpPr>
        <p:spPr>
          <a:xfrm>
            <a:off x="2952361" y="6597957"/>
            <a:ext cx="4770120" cy="10772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rgbClr val="FF0000"/>
                </a:solidFill>
              </a:rPr>
              <a:t>Distribution A: Approved for public release: distribution unlimited</a:t>
            </a:r>
          </a:p>
        </p:txBody>
      </p:sp>
    </p:spTree>
    <p:extLst>
      <p:ext uri="{BB962C8B-B14F-4D97-AF65-F5344CB8AC3E}">
        <p14:creationId xmlns:p14="http://schemas.microsoft.com/office/powerpoint/2010/main" val="21066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"/>
          <p:cNvSpPr txBox="1">
            <a:spLocks noGrp="1"/>
          </p:cNvSpPr>
          <p:nvPr>
            <p:ph type="title"/>
          </p:nvPr>
        </p:nvSpPr>
        <p:spPr>
          <a:xfrm>
            <a:off x="353126" y="710813"/>
            <a:ext cx="11485748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ct val="111111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</a:rPr>
              <a:t>Investing in New Mexico - Recent Economic Development Initiatives</a:t>
            </a:r>
            <a:endParaRPr b="1" dirty="0">
              <a:latin typeface="Arial"/>
              <a:ea typeface="Arial"/>
              <a:cs typeface="Arial"/>
            </a:endParaRPr>
          </a:p>
        </p:txBody>
      </p:sp>
      <p:sp>
        <p:nvSpPr>
          <p:cNvPr id="315" name="Google Shape;315;p12"/>
          <p:cNvSpPr txBox="1">
            <a:spLocks noGrp="1"/>
          </p:cNvSpPr>
          <p:nvPr>
            <p:ph type="body" idx="1"/>
          </p:nvPr>
        </p:nvSpPr>
        <p:spPr>
          <a:xfrm>
            <a:off x="136650" y="1214713"/>
            <a:ext cx="9069300" cy="50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2072"/>
              <a:buNone/>
            </a:pPr>
            <a:endParaRPr sz="24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 u="sng"/>
              <a:t>Career STREAM</a:t>
            </a:r>
            <a:r>
              <a:rPr lang="en-US" sz="2000"/>
              <a:t>:  $1.6M for summer STEM apprenticeship program for New Mexico high school students (NM Tech)</a:t>
            </a:r>
            <a:endParaRPr sz="2000"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 u="sng"/>
              <a:t>Q Station EDA Grant</a:t>
            </a:r>
            <a:r>
              <a:rPr lang="en-US" sz="2000"/>
              <a:t>: ~$1M for Space and DE economic development programming (New Mexico Trade Alliance)</a:t>
            </a:r>
            <a:endParaRPr sz="2000"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 u="sng"/>
              <a:t>Hyperspace Challenge - University Edition</a:t>
            </a:r>
            <a:r>
              <a:rPr lang="en-US" sz="2000"/>
              <a:t>:  $500K to expand into connecting universities to Space Force problems (CNM Ingenuity)</a:t>
            </a:r>
            <a:endParaRPr sz="2000"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 u="sng"/>
              <a:t>Space Force University Consortium Research Opportunity:</a:t>
            </a:r>
            <a:r>
              <a:rPr lang="en-US" sz="2000"/>
              <a:t> ~$3.5M for building workforce and research capacity for Space (University Space Research Associates) </a:t>
            </a:r>
            <a:endParaRPr sz="2000"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 u="sng"/>
              <a:t>Space Innovation Hub:</a:t>
            </a:r>
            <a:r>
              <a:rPr lang="en-US" sz="2000"/>
              <a:t> ~$7M for space economic development initiatives (New Space New Mexico)</a:t>
            </a:r>
            <a:endParaRPr sz="2000"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 u="sng"/>
              <a:t>Directed Energy Center</a:t>
            </a:r>
            <a:r>
              <a:rPr lang="en-US" sz="2000"/>
              <a:t>: $2.5M to develop a workforce pipeline and research capacity for Directed Energy in New Mexico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pic>
        <p:nvPicPr>
          <p:cNvPr id="316" name="Google Shape;316;p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703" y="5341472"/>
            <a:ext cx="1443166" cy="66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3751" y="3967507"/>
            <a:ext cx="2177473" cy="66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2" descr="Logo, company name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700" y="2523953"/>
            <a:ext cx="1940295" cy="108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2669" y="1316213"/>
            <a:ext cx="630031" cy="12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Holder 4"/>
          <p:cNvSpPr txBox="1">
            <a:spLocks/>
          </p:cNvSpPr>
          <p:nvPr/>
        </p:nvSpPr>
        <p:spPr>
          <a:xfrm>
            <a:off x="2952361" y="6597957"/>
            <a:ext cx="4770120" cy="10772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rgbClr val="FF0000"/>
                </a:solidFill>
              </a:rPr>
              <a:t>Distribution A: Approved for public release: distribution unlimited</a:t>
            </a:r>
          </a:p>
        </p:txBody>
      </p:sp>
    </p:spTree>
    <p:extLst>
      <p:ext uri="{BB962C8B-B14F-4D97-AF65-F5344CB8AC3E}">
        <p14:creationId xmlns:p14="http://schemas.microsoft.com/office/powerpoint/2010/main" val="37407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513171" y="2343150"/>
            <a:ext cx="5857875" cy="15700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chemeClr val="bg1"/>
                </a:solidFill>
                <a:latin typeface="Arial Black" panose="020B0A04020102020204" pitchFamily="34" charset="0"/>
              </a:rPr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407150"/>
            <a:ext cx="2743200" cy="365125"/>
          </a:xfrm>
        </p:spPr>
        <p:txBody>
          <a:bodyPr/>
          <a:lstStyle/>
          <a:p>
            <a:pPr>
              <a:defRPr/>
            </a:pPr>
            <a:fld id="{E3141D68-FDED-45B8-849A-5A3FF6C04C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DISTRO A:  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2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60934" y="41661"/>
            <a:ext cx="3771361" cy="320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 descr="\\52ZHTV-BS-700\Selaccess\AFRL HQ Graphics\2_Briefings\AFRL_Overview_Briefing_Graphics\Location montage\2014 MAP gra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73628"/>
            <a:ext cx="10860225" cy="52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83"/>
          <p:cNvSpPr txBox="1">
            <a:spLocks noChangeArrowheads="1"/>
          </p:cNvSpPr>
          <p:nvPr/>
        </p:nvSpPr>
        <p:spPr bwMode="auto">
          <a:xfrm>
            <a:off x="6235273" y="2683845"/>
            <a:ext cx="2110740" cy="938719"/>
          </a:xfrm>
          <a:prstGeom prst="rect">
            <a:avLst/>
          </a:prstGeom>
          <a:solidFill>
            <a:srgbClr val="000A1E">
              <a:alpha val="89804"/>
            </a:srgbClr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119063" indent="-119063">
              <a:buFont typeface="Arial" panose="020B0604020202020204" pitchFamily="34" charset="0"/>
              <a:buChar char="•"/>
              <a:defRPr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AFRL HQ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711 Human Performance Wing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Sensors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Aerospace Systems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Materials and Manufacturing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235273" y="2395348"/>
            <a:ext cx="1741715" cy="2616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2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Wright-Patterson AFB, OH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4312649" y="3566562"/>
            <a:ext cx="1325499" cy="26161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2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Kirtland AFB, NM</a:t>
            </a:r>
          </a:p>
        </p:txBody>
      </p:sp>
      <p:sp>
        <p:nvSpPr>
          <p:cNvPr id="60" name="TextBox 84"/>
          <p:cNvSpPr txBox="1">
            <a:spLocks noChangeArrowheads="1"/>
          </p:cNvSpPr>
          <p:nvPr/>
        </p:nvSpPr>
        <p:spPr bwMode="auto">
          <a:xfrm>
            <a:off x="6748591" y="5997073"/>
            <a:ext cx="1323620" cy="261610"/>
          </a:xfrm>
          <a:prstGeom prst="rect">
            <a:avLst/>
          </a:prstGeom>
          <a:solidFill>
            <a:srgbClr val="000A1E">
              <a:alpha val="90000"/>
            </a:srgbClr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119063" indent="-119063">
              <a:buFont typeface="Arial" panose="020B0604020202020204" pitchFamily="34" charset="0"/>
              <a:buChar char="•"/>
              <a:defRPr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Munitions</a:t>
            </a:r>
          </a:p>
        </p:txBody>
      </p:sp>
      <p:sp>
        <p:nvSpPr>
          <p:cNvPr id="61" name="Freeform 60"/>
          <p:cNvSpPr/>
          <p:nvPr/>
        </p:nvSpPr>
        <p:spPr>
          <a:xfrm flipH="1">
            <a:off x="7441170" y="5270800"/>
            <a:ext cx="92283" cy="592772"/>
          </a:xfrm>
          <a:custGeom>
            <a:avLst/>
            <a:gdLst>
              <a:gd name="connsiteX0" fmla="*/ 0 w 301925"/>
              <a:gd name="connsiteY0" fmla="*/ 759124 h 759124"/>
              <a:gd name="connsiteX1" fmla="*/ 301925 w 301925"/>
              <a:gd name="connsiteY1" fmla="*/ 759124 h 759124"/>
              <a:gd name="connsiteX2" fmla="*/ 301925 w 301925"/>
              <a:gd name="connsiteY2" fmla="*/ 0 h 75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925" h="759124">
                <a:moveTo>
                  <a:pt x="0" y="759124"/>
                </a:moveTo>
                <a:lnTo>
                  <a:pt x="301925" y="759124"/>
                </a:lnTo>
                <a:lnTo>
                  <a:pt x="301925" y="0"/>
                </a:lnTo>
              </a:path>
            </a:pathLst>
          </a:custGeom>
          <a:noFill/>
          <a:ln>
            <a:solidFill>
              <a:schemeClr val="bg1"/>
            </a:solidFill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9825934" y="2082218"/>
            <a:ext cx="1575465" cy="2616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2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Rome Research Site, NY</a:t>
            </a:r>
          </a:p>
        </p:txBody>
      </p:sp>
      <p:sp>
        <p:nvSpPr>
          <p:cNvPr id="63" name="TextBox 84"/>
          <p:cNvSpPr txBox="1">
            <a:spLocks noChangeArrowheads="1"/>
          </p:cNvSpPr>
          <p:nvPr/>
        </p:nvSpPr>
        <p:spPr bwMode="auto">
          <a:xfrm>
            <a:off x="9835203" y="1792915"/>
            <a:ext cx="1566367" cy="261610"/>
          </a:xfrm>
          <a:prstGeom prst="rect">
            <a:avLst/>
          </a:prstGeom>
          <a:solidFill>
            <a:srgbClr val="000A1E">
              <a:alpha val="90000"/>
            </a:srgbClr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119063" indent="-119063">
              <a:buFont typeface="Arial" panose="020B0604020202020204" pitchFamily="34" charset="0"/>
              <a:buChar char="•"/>
              <a:defRPr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Information</a:t>
            </a:r>
          </a:p>
        </p:txBody>
      </p:sp>
      <p:cxnSp>
        <p:nvCxnSpPr>
          <p:cNvPr id="64" name="Straight Connector 63"/>
          <p:cNvCxnSpPr>
            <a:stCxn id="63" idx="1"/>
          </p:cNvCxnSpPr>
          <p:nvPr/>
        </p:nvCxnSpPr>
        <p:spPr>
          <a:xfrm flipH="1">
            <a:off x="8694447" y="1923720"/>
            <a:ext cx="1140756" cy="878728"/>
          </a:xfrm>
          <a:prstGeom prst="line">
            <a:avLst/>
          </a:prstGeom>
          <a:noFill/>
          <a:ln>
            <a:solidFill>
              <a:schemeClr val="bg1"/>
            </a:solidFill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Straight Connector 64"/>
          <p:cNvCxnSpPr>
            <a:stCxn id="67" idx="1"/>
          </p:cNvCxnSpPr>
          <p:nvPr/>
        </p:nvCxnSpPr>
        <p:spPr>
          <a:xfrm flipH="1" flipV="1">
            <a:off x="8473948" y="3666005"/>
            <a:ext cx="371941" cy="118002"/>
          </a:xfrm>
          <a:prstGeom prst="line">
            <a:avLst/>
          </a:prstGeom>
          <a:noFill/>
          <a:ln>
            <a:solidFill>
              <a:schemeClr val="bg1"/>
            </a:solidFill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8845582" y="3266162"/>
            <a:ext cx="1323620" cy="2616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2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Arlington, VA</a:t>
            </a:r>
          </a:p>
        </p:txBody>
      </p:sp>
      <p:sp>
        <p:nvSpPr>
          <p:cNvPr id="67" name="TextBox 84"/>
          <p:cNvSpPr txBox="1">
            <a:spLocks noChangeArrowheads="1"/>
          </p:cNvSpPr>
          <p:nvPr/>
        </p:nvSpPr>
        <p:spPr bwMode="auto">
          <a:xfrm>
            <a:off x="8845889" y="3568563"/>
            <a:ext cx="1323620" cy="430887"/>
          </a:xfrm>
          <a:prstGeom prst="rect">
            <a:avLst/>
          </a:prstGeom>
          <a:solidFill>
            <a:srgbClr val="000A1E">
              <a:alpha val="90000"/>
            </a:srgbClr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119063" indent="-119063">
              <a:buFont typeface="Arial" panose="020B0604020202020204" pitchFamily="34" charset="0"/>
              <a:buChar char="•"/>
              <a:defRPr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Office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Scientific Research </a:t>
            </a:r>
          </a:p>
        </p:txBody>
      </p:sp>
      <p:sp>
        <p:nvSpPr>
          <p:cNvPr id="68" name="TextBox 93"/>
          <p:cNvSpPr txBox="1">
            <a:spLocks noChangeArrowheads="1"/>
          </p:cNvSpPr>
          <p:nvPr/>
        </p:nvSpPr>
        <p:spPr bwMode="auto">
          <a:xfrm>
            <a:off x="6021002" y="3986062"/>
            <a:ext cx="1314844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1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Arnold AFB, TN</a:t>
            </a:r>
          </a:p>
        </p:txBody>
      </p:sp>
      <p:sp>
        <p:nvSpPr>
          <p:cNvPr id="69" name="TextBox 93"/>
          <p:cNvSpPr txBox="1">
            <a:spLocks noChangeArrowheads="1"/>
          </p:cNvSpPr>
          <p:nvPr/>
        </p:nvSpPr>
        <p:spPr bwMode="auto">
          <a:xfrm>
            <a:off x="2047294" y="4359686"/>
            <a:ext cx="1203231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1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Edwards AFB, CA</a:t>
            </a:r>
          </a:p>
        </p:txBody>
      </p:sp>
      <p:pic>
        <p:nvPicPr>
          <p:cNvPr id="70" name="Picture 5" descr="\\52ZHTV-BS-700\Selaccess\AFRL HQ Graphics\3_Print_Work_Brochures_Posters\Posters\AFRL_AT_A_GLANCE_VCSAF_Gen_Spencer_Tour_Posters\inputs\hawaii gray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6" y="4942353"/>
            <a:ext cx="2019783" cy="13666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93"/>
          <p:cNvSpPr txBox="1">
            <a:spLocks noChangeArrowheads="1"/>
          </p:cNvSpPr>
          <p:nvPr/>
        </p:nvSpPr>
        <p:spPr bwMode="auto">
          <a:xfrm>
            <a:off x="459608" y="5419084"/>
            <a:ext cx="1455739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1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Maui Research Site, HI</a:t>
            </a:r>
          </a:p>
        </p:txBody>
      </p:sp>
      <p:pic>
        <p:nvPicPr>
          <p:cNvPr id="72" name="Picture 4" descr="\\52ZHTV-BS-700\Selaccess\AFRL HQ Graphics\3_Print_Work_Brochures_Posters\Posters\AFRL_AT_A_GLANCE_VCSAF_Gen_Spencer_Tour_Posters\inputs\UK gra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69" y="4597641"/>
            <a:ext cx="1438716" cy="1327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 descr="\\52ZHTV-BS-700\Selaccess\AFRL HQ Graphics\3_Print_Work_Brochures_Posters\Posters\AFRL_AT_A_GLANCE_VCSAF_Gen_Spencer_Tour_Posters\inputs\Chile gray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0126" y="2368358"/>
            <a:ext cx="320748" cy="16827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 descr="\\52ZHTV-BS-700\Selaccess\AFRL HQ Graphics\3_Print_Work_Brochures_Posters\Posters\AFRL_AT_A_GLANCE_VCSAF_Gen_Spencer_Tour_Posters\inputs\Japan gray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007" y="4561861"/>
            <a:ext cx="1224883" cy="12946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93"/>
          <p:cNvSpPr txBox="1">
            <a:spLocks noChangeArrowheads="1"/>
          </p:cNvSpPr>
          <p:nvPr/>
        </p:nvSpPr>
        <p:spPr bwMode="auto">
          <a:xfrm>
            <a:off x="9013257" y="5270800"/>
            <a:ext cx="872331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1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London, UK</a:t>
            </a:r>
          </a:p>
        </p:txBody>
      </p:sp>
      <p:sp>
        <p:nvSpPr>
          <p:cNvPr id="76" name="TextBox 93"/>
          <p:cNvSpPr txBox="1">
            <a:spLocks noChangeArrowheads="1"/>
          </p:cNvSpPr>
          <p:nvPr/>
        </p:nvSpPr>
        <p:spPr bwMode="auto">
          <a:xfrm>
            <a:off x="10640203" y="3011357"/>
            <a:ext cx="1047088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1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Santiago, Chile</a:t>
            </a:r>
          </a:p>
        </p:txBody>
      </p:sp>
      <p:sp>
        <p:nvSpPr>
          <p:cNvPr id="77" name="TextBox 93"/>
          <p:cNvSpPr txBox="1">
            <a:spLocks noChangeArrowheads="1"/>
          </p:cNvSpPr>
          <p:nvPr/>
        </p:nvSpPr>
        <p:spPr bwMode="auto">
          <a:xfrm>
            <a:off x="10632585" y="5150973"/>
            <a:ext cx="964960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1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Tokyo, Japan</a:t>
            </a:r>
          </a:p>
        </p:txBody>
      </p:sp>
      <p:sp>
        <p:nvSpPr>
          <p:cNvPr id="89" name="Freeform 88"/>
          <p:cNvSpPr/>
          <p:nvPr/>
        </p:nvSpPr>
        <p:spPr>
          <a:xfrm>
            <a:off x="4321817" y="4215572"/>
            <a:ext cx="635824" cy="235135"/>
          </a:xfrm>
          <a:custGeom>
            <a:avLst/>
            <a:gdLst>
              <a:gd name="connsiteX0" fmla="*/ 871267 w 871267"/>
              <a:gd name="connsiteY0" fmla="*/ 0 h 931652"/>
              <a:gd name="connsiteX1" fmla="*/ 871267 w 871267"/>
              <a:gd name="connsiteY1" fmla="*/ 931652 h 931652"/>
              <a:gd name="connsiteX2" fmla="*/ 0 w 871267"/>
              <a:gd name="connsiteY2" fmla="*/ 931652 h 93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1267" h="931652">
                <a:moveTo>
                  <a:pt x="871267" y="0"/>
                </a:moveTo>
                <a:lnTo>
                  <a:pt x="871267" y="931652"/>
                </a:lnTo>
                <a:lnTo>
                  <a:pt x="0" y="931652"/>
                </a:lnTo>
              </a:path>
            </a:pathLst>
          </a:custGeom>
          <a:noFill/>
          <a:ln>
            <a:solidFill>
              <a:schemeClr val="bg1"/>
            </a:solidFill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16" y="1864240"/>
            <a:ext cx="3805139" cy="2605812"/>
          </a:xfrm>
          <a:prstGeom prst="rect">
            <a:avLst/>
          </a:prstGeom>
        </p:spPr>
      </p:pic>
      <p:sp>
        <p:nvSpPr>
          <p:cNvPr id="58" name="TextBox 83"/>
          <p:cNvSpPr txBox="1">
            <a:spLocks noChangeArrowheads="1"/>
          </p:cNvSpPr>
          <p:nvPr/>
        </p:nvSpPr>
        <p:spPr bwMode="auto">
          <a:xfrm>
            <a:off x="4312649" y="3859094"/>
            <a:ext cx="1325499" cy="430887"/>
          </a:xfrm>
          <a:prstGeom prst="rect">
            <a:avLst/>
          </a:prstGeom>
          <a:solidFill>
            <a:srgbClr val="000A1E">
              <a:alpha val="90000"/>
            </a:srgbClr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119060" marR="0" lvl="0" indent="-1190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Space Vehicles</a:t>
            </a:r>
          </a:p>
          <a:p>
            <a:pPr marL="119060" marR="0" lvl="0" indent="-1190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Directed Energy</a:t>
            </a:r>
          </a:p>
        </p:txBody>
      </p:sp>
      <p:sp>
        <p:nvSpPr>
          <p:cNvPr id="30" name="TextBox 83"/>
          <p:cNvSpPr txBox="1">
            <a:spLocks noChangeArrowheads="1"/>
          </p:cNvSpPr>
          <p:nvPr/>
        </p:nvSpPr>
        <p:spPr bwMode="auto">
          <a:xfrm>
            <a:off x="2342669" y="5050660"/>
            <a:ext cx="3236531" cy="1077218"/>
          </a:xfrm>
          <a:prstGeom prst="rect">
            <a:avLst/>
          </a:prstGeom>
          <a:solidFill>
            <a:schemeClr val="accent2">
              <a:alpha val="89804"/>
            </a:schemeClr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119063" indent="-119063">
              <a:buFont typeface="Arial" panose="020B0604020202020204" pitchFamily="34" charset="0"/>
              <a:buChar char="•"/>
              <a:defRPr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AFRL New Mexico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$660M Annual Economic Impact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2,167 Members of Workforce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1,999 Local Job Creation</a:t>
            </a:r>
          </a:p>
        </p:txBody>
      </p:sp>
      <p:sp>
        <p:nvSpPr>
          <p:cNvPr id="3" name="5-Point Star 2"/>
          <p:cNvSpPr/>
          <p:nvPr/>
        </p:nvSpPr>
        <p:spPr>
          <a:xfrm rot="686092">
            <a:off x="4262510" y="3259169"/>
            <a:ext cx="349774" cy="311888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4825698" y="4589209"/>
            <a:ext cx="519307" cy="1076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6748591" y="5732746"/>
            <a:ext cx="1323620" cy="2616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200" b="1" i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Eglin AFB, FL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555" y="216242"/>
            <a:ext cx="3856809" cy="1241446"/>
          </a:xfrm>
          <a:prstGeom prst="rect">
            <a:avLst/>
          </a:prstGeom>
        </p:spPr>
      </p:pic>
      <p:sp>
        <p:nvSpPr>
          <p:cNvPr id="33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560120"/>
            <a:ext cx="4114800" cy="2717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3389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18456"/>
            <a:ext cx="12191999" cy="52387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88172" y="2335385"/>
            <a:ext cx="2743200" cy="27432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000" b="0" dirty="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rPr>
              <a:t>In the Mid-20th Century, the US and USSR raced to space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710" y="3205830"/>
            <a:ext cx="914400" cy="937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398" y="3607873"/>
            <a:ext cx="263919" cy="250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944" y="1510781"/>
            <a:ext cx="3338689" cy="188012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90" y="4406259"/>
            <a:ext cx="2022122" cy="1653807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</p:pic>
      <p:sp>
        <p:nvSpPr>
          <p:cNvPr id="8" name="Oval 7"/>
          <p:cNvSpPr/>
          <p:nvPr/>
        </p:nvSpPr>
        <p:spPr>
          <a:xfrm>
            <a:off x="2250000" y="3172954"/>
            <a:ext cx="874751" cy="9397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67467" y="3686740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9" idx="3"/>
            <a:endCxn id="7" idx="0"/>
          </p:cNvCxnSpPr>
          <p:nvPr/>
        </p:nvCxnSpPr>
        <p:spPr>
          <a:xfrm flipH="1">
            <a:off x="1441451" y="3764789"/>
            <a:ext cx="739407" cy="6414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0723007" y="3673349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5" idx="1"/>
          </p:cNvCxnSpPr>
          <p:nvPr/>
        </p:nvCxnSpPr>
        <p:spPr>
          <a:xfrm flipH="1" flipV="1">
            <a:off x="10397068" y="3377510"/>
            <a:ext cx="339330" cy="30923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85260" y="5078585"/>
            <a:ext cx="4221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1969: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~1500 objects 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7 nations in space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2 nations to the moon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88888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18456"/>
            <a:ext cx="12191999" cy="56395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95400" y="2315140"/>
            <a:ext cx="2743200" cy="27432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339" y="483103"/>
            <a:ext cx="10319953" cy="7562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000" b="0" dirty="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rPr>
              <a:t>21st Century Space: </a:t>
            </a:r>
            <a:br>
              <a:rPr lang="en-US" sz="3000" b="0" dirty="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000" b="0" dirty="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rPr>
              <a:t>Economic &amp; national interests driving 2nd space 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710" y="3205830"/>
            <a:ext cx="914400" cy="937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397" y="3607873"/>
            <a:ext cx="263919" cy="2508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50000" y="3172954"/>
            <a:ext cx="874751" cy="9397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02010" y="3188703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804865" y="4143091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5" idx="2"/>
          </p:cNvCxnSpPr>
          <p:nvPr/>
        </p:nvCxnSpPr>
        <p:spPr>
          <a:xfrm flipH="1">
            <a:off x="9517380" y="4188811"/>
            <a:ext cx="1287485" cy="2179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255854" y="3876756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847" y="3319424"/>
            <a:ext cx="2313216" cy="130256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9" name="Oval 38"/>
          <p:cNvSpPr/>
          <p:nvPr/>
        </p:nvSpPr>
        <p:spPr>
          <a:xfrm>
            <a:off x="11712066" y="3719069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39" idx="1"/>
          </p:cNvCxnSpPr>
          <p:nvPr/>
        </p:nvCxnSpPr>
        <p:spPr>
          <a:xfrm flipH="1" flipV="1">
            <a:off x="11424213" y="2805888"/>
            <a:ext cx="301244" cy="92657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718" y="1554481"/>
            <a:ext cx="2241180" cy="125140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8" name="Oval 47"/>
          <p:cNvSpPr/>
          <p:nvPr/>
        </p:nvSpPr>
        <p:spPr>
          <a:xfrm>
            <a:off x="10723006" y="3595300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48" idx="1"/>
          </p:cNvCxnSpPr>
          <p:nvPr/>
        </p:nvCxnSpPr>
        <p:spPr>
          <a:xfrm flipH="1" flipV="1">
            <a:off x="9517380" y="3003416"/>
            <a:ext cx="1219017" cy="6052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11366615" y="3275719"/>
            <a:ext cx="717684" cy="995339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0704802" y="3460256"/>
            <a:ext cx="323030" cy="89838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7206" y="2359845"/>
            <a:ext cx="1816275" cy="122431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2" name="Oval 61"/>
          <p:cNvSpPr/>
          <p:nvPr/>
        </p:nvSpPr>
        <p:spPr>
          <a:xfrm>
            <a:off x="3966044" y="3214335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endCxn id="61" idx="1"/>
          </p:cNvCxnSpPr>
          <p:nvPr/>
        </p:nvCxnSpPr>
        <p:spPr>
          <a:xfrm flipV="1">
            <a:off x="4011097" y="2972002"/>
            <a:ext cx="476109" cy="2997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224993" y="1846748"/>
            <a:ext cx="121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x12,000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6886" y="4689008"/>
            <a:ext cx="121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x2500</a:t>
            </a:r>
          </a:p>
        </p:txBody>
      </p:sp>
      <p:sp>
        <p:nvSpPr>
          <p:cNvPr id="73" name="Oval 72"/>
          <p:cNvSpPr/>
          <p:nvPr/>
        </p:nvSpPr>
        <p:spPr>
          <a:xfrm>
            <a:off x="2893300" y="3216478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stCxn id="73" idx="3"/>
          </p:cNvCxnSpPr>
          <p:nvPr/>
        </p:nvCxnSpPr>
        <p:spPr>
          <a:xfrm flipV="1">
            <a:off x="2906691" y="1880956"/>
            <a:ext cx="1078569" cy="141357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27026" y="2071418"/>
            <a:ext cx="121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x3200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7497" y="3376139"/>
            <a:ext cx="97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FF00"/>
                </a:solidFill>
              </a:rPr>
              <a:t>MEV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294914" y="4300841"/>
            <a:ext cx="1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FF00"/>
                </a:solidFill>
              </a:rPr>
              <a:t>Lunar Gateway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921747" y="2509982"/>
            <a:ext cx="1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FF00"/>
                </a:solidFill>
              </a:rPr>
              <a:t>Queqiao</a:t>
            </a:r>
          </a:p>
        </p:txBody>
      </p:sp>
      <p:sp>
        <p:nvSpPr>
          <p:cNvPr id="44" name="Oval 43"/>
          <p:cNvSpPr/>
          <p:nvPr/>
        </p:nvSpPr>
        <p:spPr>
          <a:xfrm>
            <a:off x="3057439" y="3853807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3114152" y="3919470"/>
            <a:ext cx="1337952" cy="1524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50" t="32304" r="32204" b="30465"/>
          <a:stretch/>
        </p:blipFill>
        <p:spPr>
          <a:xfrm>
            <a:off x="416689" y="1433400"/>
            <a:ext cx="1769638" cy="721059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9" idx="1"/>
          </p:cNvCxnSpPr>
          <p:nvPr/>
        </p:nvCxnSpPr>
        <p:spPr>
          <a:xfrm flipH="1" flipV="1">
            <a:off x="2018065" y="1960012"/>
            <a:ext cx="397336" cy="124208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10875406" y="3747700"/>
            <a:ext cx="91440" cy="91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69" idx="4"/>
          </p:cNvCxnSpPr>
          <p:nvPr/>
        </p:nvCxnSpPr>
        <p:spPr>
          <a:xfrm>
            <a:off x="10921126" y="3839140"/>
            <a:ext cx="59111" cy="93776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945578" y="3876406"/>
            <a:ext cx="361071" cy="22786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41210" y="3264825"/>
            <a:ext cx="175759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News, 2019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7900" y="2699605"/>
            <a:ext cx="1594826" cy="5539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India tests anti-satellite weapon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1815941" y="3223652"/>
            <a:ext cx="399609" cy="3023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2618716" y="4122104"/>
            <a:ext cx="234174" cy="34577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xplosion 1 54"/>
          <p:cNvSpPr/>
          <p:nvPr/>
        </p:nvSpPr>
        <p:spPr>
          <a:xfrm>
            <a:off x="2050115" y="3434102"/>
            <a:ext cx="377190" cy="33928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xplosion 1 63"/>
          <p:cNvSpPr/>
          <p:nvPr/>
        </p:nvSpPr>
        <p:spPr>
          <a:xfrm>
            <a:off x="2443819" y="3968196"/>
            <a:ext cx="377190" cy="33928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3067683" y="4818339"/>
            <a:ext cx="104387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-BBC 2009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427305" y="4311094"/>
            <a:ext cx="1594826" cy="5539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Russian and US satellites collide</a:t>
            </a:r>
          </a:p>
        </p:txBody>
      </p:sp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422797" y="5135210"/>
          <a:ext cx="8212611" cy="164592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737537">
                  <a:extLst>
                    <a:ext uri="{9D8B030D-6E8A-4147-A177-3AD203B41FA5}">
                      <a16:colId xmlns:a16="http://schemas.microsoft.com/office/drawing/2014/main" val="3162180427"/>
                    </a:ext>
                  </a:extLst>
                </a:gridCol>
                <a:gridCol w="2737537">
                  <a:extLst>
                    <a:ext uri="{9D8B030D-6E8A-4147-A177-3AD203B41FA5}">
                      <a16:colId xmlns:a16="http://schemas.microsoft.com/office/drawing/2014/main" val="1250802304"/>
                    </a:ext>
                  </a:extLst>
                </a:gridCol>
                <a:gridCol w="2737537">
                  <a:extLst>
                    <a:ext uri="{9D8B030D-6E8A-4147-A177-3AD203B41FA5}">
                      <a16:colId xmlns:a16="http://schemas.microsoft.com/office/drawing/2014/main" val="4078943647"/>
                    </a:ext>
                  </a:extLst>
                </a:gridCol>
              </a:tblGrid>
              <a:tr h="2798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</a:rPr>
                        <a:t>1969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</a:rPr>
                        <a:t>Today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FF00"/>
                          </a:solidFill>
                        </a:rPr>
                        <a:t>2030+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03736114"/>
                  </a:ext>
                </a:extLst>
              </a:tr>
              <a:tr h="2798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~1500 objects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~10</a:t>
                      </a:r>
                      <a:r>
                        <a:rPr lang="en-US" sz="1400" baseline="30000" dirty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objects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Car-size, human-operated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~10</a:t>
                      </a:r>
                      <a:r>
                        <a:rPr lang="en-US" sz="1400" baseline="30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objects 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Shoebox-size, autonomous</a:t>
                      </a:r>
                      <a:endParaRPr lang="en-US" sz="14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0925832"/>
                  </a:ext>
                </a:extLst>
              </a:tr>
              <a:tr h="2798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&lt;= GEO, Lunar,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Keplerian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&lt;= GEO,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Keplerian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Cis-lunar sphere, non-</a:t>
                      </a:r>
                      <a:r>
                        <a:rPr lang="en-US" sz="1400" baseline="0" dirty="0" err="1">
                          <a:solidFill>
                            <a:schemeClr val="bg1"/>
                          </a:solidFill>
                        </a:rPr>
                        <a:t>Keplerian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23135145"/>
                  </a:ext>
                </a:extLst>
              </a:tr>
              <a:tr h="2798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~7 nations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in space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~12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Space faring nations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~90 nations w/ satellites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?? Nations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, non-state actors, corporations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5561811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817" y="1686178"/>
            <a:ext cx="2383743" cy="1347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83" y="4132408"/>
            <a:ext cx="1560711" cy="548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598" y="4952953"/>
            <a:ext cx="2225233" cy="15607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9" t="36587" r="9422" b="37930"/>
          <a:stretch/>
        </p:blipFill>
        <p:spPr>
          <a:xfrm>
            <a:off x="3521642" y="1432224"/>
            <a:ext cx="2372497" cy="4077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198" y="3733530"/>
            <a:ext cx="2208818" cy="7699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143" y="4270262"/>
            <a:ext cx="1398886" cy="7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94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31354" y="1334876"/>
            <a:ext cx="3955056" cy="187759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300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Changing Environment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34" y="3390901"/>
            <a:ext cx="1826848" cy="2332320"/>
          </a:xfrm>
          <a:prstGeom prst="rect">
            <a:avLst/>
          </a:prstGeom>
          <a:ln w="19050" cap="sq">
            <a:solidFill>
              <a:srgbClr val="1595C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35" y="3390901"/>
            <a:ext cx="1832852" cy="2332320"/>
          </a:xfrm>
          <a:prstGeom prst="rect">
            <a:avLst/>
          </a:prstGeom>
          <a:ln w="19050" cap="sq">
            <a:solidFill>
              <a:srgbClr val="1595C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747" y="1364237"/>
            <a:ext cx="7427897" cy="1590675"/>
          </a:xfrm>
          <a:prstGeom prst="rect">
            <a:avLst/>
          </a:prstGeom>
          <a:ln w="19050" cap="sq">
            <a:solidFill>
              <a:srgbClr val="1595C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747" y="4783509"/>
            <a:ext cx="7418753" cy="133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891" y="3089708"/>
            <a:ext cx="7418753" cy="1568149"/>
          </a:xfrm>
          <a:prstGeom prst="rect">
            <a:avLst/>
          </a:prstGeom>
          <a:ln w="19050" cap="sq">
            <a:solidFill>
              <a:srgbClr val="1595C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921" y="1429351"/>
            <a:ext cx="1710679" cy="17106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37" y="1443242"/>
            <a:ext cx="1685771" cy="1685771"/>
          </a:xfrm>
          <a:prstGeom prst="rect">
            <a:avLst/>
          </a:prstGeom>
        </p:spPr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DISTRO A:  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81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714812"/>
              </p:ext>
            </p:extLst>
          </p:nvPr>
        </p:nvGraphicFramePr>
        <p:xfrm>
          <a:off x="229034" y="1065732"/>
          <a:ext cx="11597032" cy="52693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99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9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9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9258">
                  <a:extLst>
                    <a:ext uri="{9D8B030D-6E8A-4147-A177-3AD203B41FA5}">
                      <a16:colId xmlns:a16="http://schemas.microsoft.com/office/drawing/2014/main" val="666164565"/>
                    </a:ext>
                  </a:extLst>
                </a:gridCol>
              </a:tblGrid>
              <a:tr h="2634670">
                <a:tc>
                  <a:txBody>
                    <a:bodyPr/>
                    <a:lstStyle/>
                    <a:p>
                      <a:endParaRPr lang="en-US" sz="1400" b="1" u="sng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u="sng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u="sng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u="sng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670">
                <a:tc>
                  <a:txBody>
                    <a:bodyPr/>
                    <a:lstStyle/>
                    <a:p>
                      <a:endParaRPr lang="en-US" sz="1400" b="1" u="sng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u="sng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u="sng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u="sng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2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33" y="1444745"/>
            <a:ext cx="2283281" cy="1284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7629" y="130251"/>
            <a:ext cx="9161354" cy="942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 dirty="0"/>
              <a:t>AFRL/RV Mission Areas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9034" y="1105576"/>
            <a:ext cx="2892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 Communication and PNT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9034" y="3714120"/>
            <a:ext cx="28923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400" b="1" u="sng" dirty="0">
                <a:solidFill>
                  <a:schemeClr val="bg1"/>
                </a:solidFill>
              </a:rPr>
              <a:t>Space Control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41544" y="3714120"/>
            <a:ext cx="2885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u="sng" dirty="0">
                <a:solidFill>
                  <a:schemeClr val="bg1"/>
                </a:solidFill>
              </a:rPr>
              <a:t>Small Satellite Portfolio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40253" y="3714120"/>
            <a:ext cx="28871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Nuclear Deterrence Operations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40253" y="5463962"/>
            <a:ext cx="2912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2" marR="0" lvl="0" indent="1174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Inertial navigation systems</a:t>
            </a:r>
          </a:p>
          <a:p>
            <a:pPr marL="117472" marR="0" lvl="0" indent="1174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Nuclear Explosion Monitoring</a:t>
            </a:r>
          </a:p>
          <a:p>
            <a:pPr marL="117472" marR="0" lvl="0" indent="1174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Hypersonic modelling 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&amp; sim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88121" y="2807578"/>
            <a:ext cx="2756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Novel detectors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 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materials</a:t>
            </a:r>
          </a:p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processing 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&amp;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algorithms</a:t>
            </a:r>
          </a:p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Infrared Radiation Effects Lab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3044" y="5463962"/>
            <a:ext cx="2838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Cislunar Situational Awareness</a:t>
            </a:r>
            <a:endParaRPr lang="en-US" sz="1600" dirty="0">
              <a:solidFill>
                <a:schemeClr val="bg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Multi-agent autonomous ops</a:t>
            </a:r>
          </a:p>
          <a:p>
            <a:pPr marL="85725" lvl="0" indent="-857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Cyber protection, hardening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88120" y="5463962"/>
            <a:ext cx="2838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Proving </a:t>
            </a:r>
            <a:r>
              <a:rPr lang="en-US" sz="1600" dirty="0" err="1">
                <a:solidFill>
                  <a:schemeClr val="bg1"/>
                </a:solidFill>
              </a:rPr>
              <a:t>cubesat</a:t>
            </a:r>
            <a:r>
              <a:rPr lang="en-US" sz="1600" dirty="0">
                <a:solidFill>
                  <a:schemeClr val="bg1"/>
                </a:solidFill>
              </a:rPr>
              <a:t> military use</a:t>
            </a:r>
          </a:p>
          <a:p>
            <a:pPr marL="85725" lvl="0" indent="-857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Cost efficient tech experiments</a:t>
            </a:r>
          </a:p>
          <a:p>
            <a:pPr marL="85725" lvl="0" indent="-857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University Nanosat Program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67967" y="2807578"/>
            <a:ext cx="2835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 impacts on radiation belt </a:t>
            </a:r>
          </a:p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Effects on systems and services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Monitor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forecast, and mitigate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056075" y="2807578"/>
            <a:ext cx="2769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Power, 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structures, electronics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logistics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maneuver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Size, weight,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power 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and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cost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927357" y="1105576"/>
            <a:ext cx="2892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Pervasive Technologies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808" y="1452168"/>
            <a:ext cx="2330918" cy="1309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TextBox 30"/>
          <p:cNvSpPr txBox="1"/>
          <p:nvPr/>
        </p:nvSpPr>
        <p:spPr>
          <a:xfrm>
            <a:off x="281286" y="2807578"/>
            <a:ext cx="2901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Robust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resilient PNT</a:t>
            </a:r>
          </a:p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Calibri"/>
              </a:rPr>
              <a:t>Wide- and narrowband comm</a:t>
            </a:r>
          </a:p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Calibri"/>
              </a:rPr>
              <a:t>Quantum sensing and timing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162" y="1587413"/>
            <a:ext cx="9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Sensing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47280" y="2210516"/>
            <a:ext cx="95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Roll-Out Solar Array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68"/>
          <a:stretch/>
        </p:blipFill>
        <p:spPr>
          <a:xfrm>
            <a:off x="3237550" y="1450110"/>
            <a:ext cx="1478403" cy="844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43" t="26455" r="13071"/>
          <a:stretch/>
        </p:blipFill>
        <p:spPr>
          <a:xfrm>
            <a:off x="4453551" y="1876508"/>
            <a:ext cx="1467887" cy="887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TextBox 46"/>
          <p:cNvSpPr txBox="1"/>
          <p:nvPr/>
        </p:nvSpPr>
        <p:spPr>
          <a:xfrm>
            <a:off x="3258659" y="2316310"/>
            <a:ext cx="115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dirty="0"/>
              <a:t>Imaging Sensor Calibration Lab</a:t>
            </a:r>
          </a:p>
        </p:txBody>
      </p:sp>
      <p:pic>
        <p:nvPicPr>
          <p:cNvPr id="32" name="Picture 31"/>
          <p:cNvPicPr>
            <a:picLocks noGrp="1"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40" y="4083855"/>
            <a:ext cx="2362377" cy="1303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DISTRO A:  Approved for Public Release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21430" y="1105576"/>
            <a:ext cx="2918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Missile Warning &amp; Tactical</a:t>
            </a:r>
            <a:r>
              <a:rPr kumimoji="0" lang="en-US" sz="1400" b="1" i="0" u="sng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ISR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40253" y="1105576"/>
            <a:ext cx="28636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Environment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49097" y="5463962"/>
            <a:ext cx="2769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Software factory,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SecDevOps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Unified Data Library market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User interfaces, decision aids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920379" y="3695557"/>
            <a:ext cx="2892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 noProof="0" dirty="0">
                <a:solidFill>
                  <a:schemeClr val="bg1"/>
                </a:solidFill>
                <a:latin typeface="Calibri"/>
              </a:rPr>
              <a:t>Agile Software Operations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483" y="4082293"/>
            <a:ext cx="2323243" cy="1306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134" y="4082293"/>
            <a:ext cx="2334634" cy="1305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2" name="TextBox 51"/>
          <p:cNvSpPr txBox="1"/>
          <p:nvPr/>
        </p:nvSpPr>
        <p:spPr>
          <a:xfrm>
            <a:off x="3400207" y="4901176"/>
            <a:ext cx="82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dirty="0"/>
              <a:t>XVI</a:t>
            </a:r>
          </a:p>
          <a:p>
            <a:r>
              <a:rPr lang="en-US" dirty="0"/>
              <a:t>Antenna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252" y="1449906"/>
            <a:ext cx="2320352" cy="1306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3" name="TextBox 52"/>
          <p:cNvSpPr txBox="1"/>
          <p:nvPr/>
        </p:nvSpPr>
        <p:spPr>
          <a:xfrm>
            <a:off x="7525737" y="1979683"/>
            <a:ext cx="121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Ionosphere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Science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BCE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81" y="4121799"/>
            <a:ext cx="2283216" cy="1286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TextBox 44"/>
          <p:cNvSpPr txBox="1"/>
          <p:nvPr/>
        </p:nvSpPr>
        <p:spPr>
          <a:xfrm>
            <a:off x="530003" y="4171156"/>
            <a:ext cx="128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Oracle</a:t>
            </a:r>
          </a:p>
        </p:txBody>
      </p:sp>
    </p:spTree>
    <p:extLst>
      <p:ext uri="{BB962C8B-B14F-4D97-AF65-F5344CB8AC3E}">
        <p14:creationId xmlns:p14="http://schemas.microsoft.com/office/powerpoint/2010/main" val="21914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ounded Rectangle 164"/>
          <p:cNvSpPr/>
          <p:nvPr/>
        </p:nvSpPr>
        <p:spPr>
          <a:xfrm>
            <a:off x="2505102" y="4514120"/>
            <a:ext cx="327377" cy="1142684"/>
          </a:xfrm>
          <a:prstGeom prst="roundRect">
            <a:avLst>
              <a:gd name="adj" fmla="val 50000"/>
            </a:avLst>
          </a:prstGeom>
          <a:solidFill>
            <a:srgbClr val="0A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 rot="5400000">
            <a:off x="1828180" y="3878449"/>
            <a:ext cx="337584" cy="1622961"/>
          </a:xfrm>
          <a:prstGeom prst="roundRect">
            <a:avLst>
              <a:gd name="adj" fmla="val 50000"/>
            </a:avLst>
          </a:prstGeom>
          <a:solidFill>
            <a:srgbClr val="0A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Elbow Connector 32"/>
          <p:cNvCxnSpPr/>
          <p:nvPr/>
        </p:nvCxnSpPr>
        <p:spPr>
          <a:xfrm rot="10800000">
            <a:off x="1377212" y="4706032"/>
            <a:ext cx="1310925" cy="652320"/>
          </a:xfrm>
          <a:prstGeom prst="bentConnector3">
            <a:avLst>
              <a:gd name="adj1" fmla="val 1336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1624" y="4436410"/>
            <a:ext cx="2728277" cy="2134476"/>
          </a:xfrm>
          <a:prstGeom prst="rect">
            <a:avLst/>
          </a:prstGeom>
        </p:spPr>
      </p:pic>
      <p:sp>
        <p:nvSpPr>
          <p:cNvPr id="127" name="Rounded Rectangle 126"/>
          <p:cNvSpPr/>
          <p:nvPr/>
        </p:nvSpPr>
        <p:spPr>
          <a:xfrm rot="5400000">
            <a:off x="5096627" y="229366"/>
            <a:ext cx="327377" cy="6926819"/>
          </a:xfrm>
          <a:prstGeom prst="roundRect">
            <a:avLst>
              <a:gd name="adj" fmla="val 50000"/>
            </a:avLst>
          </a:prstGeom>
          <a:solidFill>
            <a:srgbClr val="E68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ounded Rectangle 130"/>
          <p:cNvSpPr/>
          <p:nvPr/>
        </p:nvSpPr>
        <p:spPr>
          <a:xfrm rot="5400000">
            <a:off x="1700923" y="1789882"/>
            <a:ext cx="337584" cy="1868971"/>
          </a:xfrm>
          <a:prstGeom prst="roundRect">
            <a:avLst>
              <a:gd name="adj" fmla="val 50000"/>
            </a:avLst>
          </a:prstGeom>
          <a:solidFill>
            <a:srgbClr val="4CC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2506056" y="1960991"/>
            <a:ext cx="327377" cy="932024"/>
          </a:xfrm>
          <a:prstGeom prst="roundRect">
            <a:avLst>
              <a:gd name="adj" fmla="val 50000"/>
            </a:avLst>
          </a:prstGeom>
          <a:solidFill>
            <a:srgbClr val="4CC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ounded Rectangle 179"/>
          <p:cNvSpPr/>
          <p:nvPr/>
        </p:nvSpPr>
        <p:spPr>
          <a:xfrm rot="5400000">
            <a:off x="4078667" y="763944"/>
            <a:ext cx="337584" cy="4901106"/>
          </a:xfrm>
          <a:prstGeom prst="roundRect">
            <a:avLst>
              <a:gd name="adj" fmla="val 50000"/>
            </a:avLst>
          </a:prstGeom>
          <a:solidFill>
            <a:srgbClr val="C13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6401842" y="2190763"/>
            <a:ext cx="330661" cy="1187041"/>
          </a:xfrm>
          <a:prstGeom prst="roundRect">
            <a:avLst>
              <a:gd name="adj" fmla="val 50000"/>
            </a:avLst>
          </a:prstGeom>
          <a:solidFill>
            <a:srgbClr val="C13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ounded Rectangle 207"/>
          <p:cNvSpPr/>
          <p:nvPr/>
        </p:nvSpPr>
        <p:spPr>
          <a:xfrm rot="5400000">
            <a:off x="850658" y="4212616"/>
            <a:ext cx="339120" cy="839215"/>
          </a:xfrm>
          <a:prstGeom prst="roundRect">
            <a:avLst>
              <a:gd name="adj" fmla="val 50000"/>
            </a:avLst>
          </a:prstGeom>
          <a:solidFill>
            <a:srgbClr val="0A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 rot="5400000">
            <a:off x="4085115" y="1734486"/>
            <a:ext cx="342510" cy="4918929"/>
          </a:xfrm>
          <a:prstGeom prst="roundRect">
            <a:avLst>
              <a:gd name="adj" fmla="val 50000"/>
            </a:avLst>
          </a:prstGeom>
          <a:solidFill>
            <a:srgbClr val="A2B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6408639" y="4033142"/>
            <a:ext cx="327377" cy="1226774"/>
          </a:xfrm>
          <a:prstGeom prst="roundRect">
            <a:avLst>
              <a:gd name="adj" fmla="val 50000"/>
            </a:avLst>
          </a:prstGeom>
          <a:solidFill>
            <a:srgbClr val="A2B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3" name="Elbow Connector 82"/>
          <p:cNvCxnSpPr/>
          <p:nvPr/>
        </p:nvCxnSpPr>
        <p:spPr>
          <a:xfrm rot="5400000">
            <a:off x="3718681" y="372680"/>
            <a:ext cx="1002017" cy="4697493"/>
          </a:xfrm>
          <a:prstGeom prst="bentConnector2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6" name="Diagram 175"/>
          <p:cNvGraphicFramePr/>
          <p:nvPr/>
        </p:nvGraphicFramePr>
        <p:xfrm>
          <a:off x="5578853" y="4462339"/>
          <a:ext cx="2710986" cy="2136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9" name="Diagram 178"/>
          <p:cNvGraphicFramePr/>
          <p:nvPr/>
        </p:nvGraphicFramePr>
        <p:xfrm>
          <a:off x="5557579" y="830673"/>
          <a:ext cx="2710986" cy="2136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S&amp;T Aligned to SPACEPOWER</a:t>
            </a:r>
          </a:p>
        </p:txBody>
      </p:sp>
      <p:cxnSp>
        <p:nvCxnSpPr>
          <p:cNvPr id="22" name="Elbow Connector 21"/>
          <p:cNvCxnSpPr>
            <a:stCxn id="292" idx="0"/>
          </p:cNvCxnSpPr>
          <p:nvPr/>
        </p:nvCxnSpPr>
        <p:spPr>
          <a:xfrm rot="5400000">
            <a:off x="1870097" y="1909888"/>
            <a:ext cx="510292" cy="1098456"/>
          </a:xfrm>
          <a:prstGeom prst="bentConnector2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/>
          <p:cNvSpPr txBox="1"/>
          <p:nvPr/>
        </p:nvSpPr>
        <p:spPr>
          <a:xfrm>
            <a:off x="6003091" y="1715100"/>
            <a:ext cx="11732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Mobility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6113334" y="5167826"/>
            <a:ext cx="96936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Domain Awareness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1" b="100000" l="0" r="100000">
                        <a14:foregroundMark x1="53293" y1="48190" x2="53293" y2="48190"/>
                        <a14:foregroundMark x1="47505" y1="48190" x2="47505" y2="48190"/>
                        <a14:foregroundMark x1="53293" y1="55238" x2="53293" y2="55238"/>
                        <a14:foregroundMark x1="31337" y1="21905" x2="31337" y2="21905"/>
                        <a14:foregroundMark x1="51697" y1="17333" x2="51697" y2="17333"/>
                        <a14:foregroundMark x1="83234" y1="39238" x2="83234" y2="39238"/>
                        <a14:foregroundMark x1="77046" y1="71810" x2="77046" y2="71810"/>
                        <a14:foregroundMark x1="45110" y1="83810" x2="45110" y2="83810"/>
                        <a14:foregroundMark x1="17166" y1="61143" x2="17166" y2="61143"/>
                        <a14:foregroundMark x1="16766" y1="20000" x2="16766" y2="20000"/>
                        <a14:foregroundMark x1="45309" y1="8000" x2="45309" y2="8000"/>
                        <a14:foregroundMark x1="84631" y1="21333" x2="84631" y2="21333"/>
                        <a14:foregroundMark x1="91018" y1="69524" x2="91018" y2="69524"/>
                        <a14:foregroundMark x1="67665" y1="91429" x2="67665" y2="91429"/>
                        <a14:foregroundMark x1="27545" y1="87429" x2="27545" y2="87429"/>
                        <a14:foregroundMark x1="4990" y1="56190" x2="4990" y2="56190"/>
                        <a14:foregroundMark x1="41118" y1="49143" x2="58283" y2="41143"/>
                        <a14:foregroundMark x1="51297" y1="61524" x2="59281" y2="39619"/>
                        <a14:foregroundMark x1="47705" y1="17905" x2="36327" y2="18857"/>
                        <a14:foregroundMark x1="30140" y1="22286" x2="17565" y2="35810"/>
                        <a14:foregroundMark x1="16168" y1="40571" x2="15369" y2="55238"/>
                        <a14:foregroundMark x1="16766" y1="62476" x2="27944" y2="76381"/>
                        <a14:foregroundMark x1="30140" y1="77143" x2="44311" y2="83048"/>
                        <a14:foregroundMark x1="51697" y1="83810" x2="73852" y2="74667"/>
                        <a14:foregroundMark x1="79042" y1="68190" x2="84631" y2="54095"/>
                        <a14:foregroundMark x1="84631" y1="53524" x2="80439" y2="32571"/>
                        <a14:foregroundMark x1="53293" y1="16571" x2="69062" y2="22286"/>
                        <a14:foregroundMark x1="71856" y1="23619" x2="80240" y2="32190"/>
                        <a14:foregroundMark x1="49900" y1="7238" x2="65469" y2="7619"/>
                        <a14:foregroundMark x1="65868" y1="9333" x2="80838" y2="18286"/>
                        <a14:foregroundMark x1="88224" y1="25333" x2="94810" y2="39619"/>
                        <a14:foregroundMark x1="95409" y1="43429" x2="92415" y2="63048"/>
                        <a14:foregroundMark x1="49301" y1="6857" x2="32535" y2="9524"/>
                        <a14:foregroundMark x1="30140" y1="10667" x2="18563" y2="18286"/>
                        <a14:foregroundMark x1="12974" y1="24762" x2="3792" y2="44381"/>
                        <a14:foregroundMark x1="3792" y1="50095" x2="6986" y2="67048"/>
                        <a14:foregroundMark x1="7784" y1="66095" x2="18962" y2="82476"/>
                        <a14:foregroundMark x1="8583" y1="70857" x2="15569" y2="79238"/>
                        <a14:foregroundMark x1="20160" y1="83429" x2="38723" y2="92952"/>
                        <a14:foregroundMark x1="41717" y1="93333" x2="65469" y2="91429"/>
                        <a14:foregroundMark x1="71856" y1="88190" x2="89421" y2="73714"/>
                        <a14:foregroundMark x1="75649" y1="87238" x2="64671" y2="92190"/>
                        <a14:foregroundMark x1="50699" y1="94476" x2="50699" y2="94476"/>
                        <a14:foregroundMark x1="56886" y1="94667" x2="56886" y2="94667"/>
                        <a14:foregroundMark x1="56487" y1="94476" x2="55489" y2="94476"/>
                        <a14:foregroundMark x1="54890" y1="94476" x2="53293" y2="94476"/>
                        <a14:foregroundMark x1="52495" y1="94476" x2="50100" y2="94857"/>
                        <a14:foregroundMark x1="49501" y1="94857" x2="49102" y2="94857"/>
                        <a14:foregroundMark x1="47305" y1="94857" x2="47305" y2="94857"/>
                        <a14:foregroundMark x1="46507" y1="94476" x2="45709" y2="94286"/>
                        <a14:foregroundMark x1="44910" y1="94095" x2="44311" y2="93905"/>
                        <a14:foregroundMark x1="42914" y1="93524" x2="42116" y2="93143"/>
                        <a14:foregroundMark x1="42116" y1="93143" x2="42116" y2="93143"/>
                        <a14:foregroundMark x1="41517" y1="92571" x2="39721" y2="92000"/>
                        <a14:foregroundMark x1="95808" y1="47810" x2="93413" y2="61524"/>
                        <a14:foregroundMark x1="87226" y1="75619" x2="94411" y2="63429"/>
                        <a14:foregroundMark x1="91218" y1="71810" x2="78244" y2="85143"/>
                        <a14:foregroundMark x1="79441" y1="84952" x2="94611" y2="66476"/>
                        <a14:foregroundMark x1="86627" y1="77714" x2="86627" y2="77714"/>
                        <a14:foregroundMark x1="84232" y1="80571" x2="82435" y2="83429"/>
                        <a14:foregroundMark x1="82036" y1="83619" x2="80639" y2="84190"/>
                        <a14:foregroundMark x1="60080" y1="93714" x2="72655" y2="89524"/>
                        <a14:foregroundMark x1="80040" y1="85333" x2="69860" y2="90857"/>
                        <a14:foregroundMark x1="80838" y1="84571" x2="95409" y2="68190"/>
                        <a14:foregroundMark x1="94810" y1="34476" x2="67864" y2="5143"/>
                        <a14:foregroundMark x1="94012" y1="32000" x2="73253" y2="8381"/>
                        <a14:foregroundMark x1="87824" y1="22857" x2="85629" y2="20000"/>
                        <a14:foregroundMark x1="89222" y1="24762" x2="93812" y2="28952"/>
                        <a14:foregroundMark x1="63074" y1="5333" x2="30938" y2="7619"/>
                        <a14:foregroundMark x1="29341" y1="10286" x2="15369" y2="20000"/>
                        <a14:foregroundMark x1="15170" y1="20571" x2="5389" y2="34857"/>
                        <a14:foregroundMark x1="10180" y1="25143" x2="10180" y2="25143"/>
                        <a14:foregroundMark x1="7984" y1="29714" x2="24351" y2="11238"/>
                        <a14:foregroundMark x1="12176" y1="23048" x2="19162" y2="15238"/>
                        <a14:foregroundMark x1="39122" y1="7048" x2="52495" y2="4571"/>
                        <a14:foregroundMark x1="8982" y1="71238" x2="17764" y2="84000"/>
                        <a14:foregroundMark x1="9381" y1="73524" x2="11377" y2="76000"/>
                        <a14:foregroundMark x1="8583" y1="71238" x2="10579" y2="73905"/>
                        <a14:foregroundMark x1="7984" y1="71238" x2="11377" y2="76952"/>
                        <a14:foregroundMark x1="19960" y1="84762" x2="43513" y2="94857"/>
                        <a14:foregroundMark x1="35130" y1="92000" x2="24950" y2="88381"/>
                        <a14:foregroundMark x1="33733" y1="92381" x2="39920" y2="94286"/>
                        <a14:foregroundMark x1="32335" y1="91429" x2="25749" y2="89333"/>
                        <a14:backgroundMark x1="17565" y1="28000" x2="17565" y2="28000"/>
                        <a14:backgroundMark x1="11976" y1="39238" x2="10180" y2="53143"/>
                        <a14:backgroundMark x1="9581" y1="57143" x2="19960" y2="75048"/>
                        <a14:backgroundMark x1="26946" y1="84381" x2="56487" y2="89714"/>
                        <a14:backgroundMark x1="65469" y1="86667" x2="80439" y2="74095"/>
                        <a14:backgroundMark x1="86028" y1="68190" x2="89621" y2="49143"/>
                        <a14:backgroundMark x1="88623" y1="45905" x2="86028" y2="28000"/>
                        <a14:backgroundMark x1="79441" y1="24000" x2="57485" y2="12381"/>
                        <a14:backgroundMark x1="45110" y1="11238" x2="22355" y2="20952"/>
                        <a14:backgroundMark x1="59281" y1="29905" x2="24152" y2="43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596" y="1160857"/>
            <a:ext cx="364638" cy="382106"/>
          </a:xfrm>
          <a:prstGeom prst="rect">
            <a:avLst/>
          </a:prstGeom>
        </p:spPr>
      </p:pic>
      <p:pic>
        <p:nvPicPr>
          <p:cNvPr id="2054" name="Picture 6" descr="Moon Icons - Download Free Vector Icons | Noun Projec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5649" y="5827447"/>
            <a:ext cx="543515" cy="5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Moon Icons - Download Free Vector Icons | Noun Projec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652" y="5796912"/>
            <a:ext cx="510203" cy="5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 rot="10800000">
            <a:off x="1661371" y="932278"/>
            <a:ext cx="2021796" cy="1894516"/>
            <a:chOff x="2373530" y="3953033"/>
            <a:chExt cx="2304102" cy="2159050"/>
          </a:xfrm>
        </p:grpSpPr>
        <p:sp>
          <p:nvSpPr>
            <p:cNvPr id="299" name="Block Arc 298"/>
            <p:cNvSpPr/>
            <p:nvPr/>
          </p:nvSpPr>
          <p:spPr>
            <a:xfrm rot="10800000">
              <a:off x="2606481" y="3953033"/>
              <a:ext cx="2071151" cy="2159050"/>
            </a:xfrm>
            <a:prstGeom prst="blockArc">
              <a:avLst>
                <a:gd name="adj1" fmla="val 17527788"/>
                <a:gd name="adj2" fmla="val 4119114"/>
                <a:gd name="adj3" fmla="val 5750"/>
              </a:avLst>
            </a:prstGeom>
            <a:solidFill>
              <a:srgbClr val="4CC1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6" name="Oval 295"/>
            <p:cNvSpPr/>
            <p:nvPr/>
          </p:nvSpPr>
          <p:spPr>
            <a:xfrm>
              <a:off x="2593318" y="5410278"/>
              <a:ext cx="558381" cy="558537"/>
            </a:xfrm>
            <a:prstGeom prst="ellipse">
              <a:avLst/>
            </a:prstGeom>
            <a:solidFill>
              <a:srgbClr val="C4D5E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90" name="Group 289"/>
            <p:cNvGrpSpPr/>
            <p:nvPr/>
          </p:nvGrpSpPr>
          <p:grpSpPr>
            <a:xfrm>
              <a:off x="2997726" y="4508947"/>
              <a:ext cx="1050690" cy="1050742"/>
              <a:chOff x="777138" y="858108"/>
              <a:chExt cx="1256925" cy="1256987"/>
            </a:xfrm>
            <a:solidFill>
              <a:srgbClr val="4CC1EF"/>
            </a:solidFill>
          </p:grpSpPr>
          <p:sp>
            <p:nvSpPr>
              <p:cNvPr id="291" name="Oval 290"/>
              <p:cNvSpPr/>
              <p:nvPr/>
            </p:nvSpPr>
            <p:spPr>
              <a:xfrm>
                <a:off x="777138" y="858108"/>
                <a:ext cx="1256925" cy="1256987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2" name="Oval 4"/>
              <p:cNvSpPr txBox="1"/>
              <p:nvPr/>
            </p:nvSpPr>
            <p:spPr>
              <a:xfrm>
                <a:off x="961210" y="1042189"/>
                <a:ext cx="888781" cy="88882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7310" tIns="67310" rIns="67310" bIns="67310" numCol="1" spcCol="1270" anchor="ctr" anchorCtr="0">
                <a:noAutofit/>
              </a:bodyPr>
              <a:lstStyle/>
              <a:p>
                <a:pPr marL="0" marR="0" lvl="0" indent="0" algn="ctr" defTabSz="2355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2373530" y="4754058"/>
              <a:ext cx="558381" cy="558537"/>
            </a:xfrm>
            <a:prstGeom prst="ellipse">
              <a:avLst/>
            </a:prstGeom>
            <a:solidFill>
              <a:srgbClr val="C4D5E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4" name="Oval 133"/>
            <p:cNvSpPr/>
            <p:nvPr/>
          </p:nvSpPr>
          <p:spPr>
            <a:xfrm>
              <a:off x="2590981" y="4123119"/>
              <a:ext cx="558381" cy="558537"/>
            </a:xfrm>
            <a:prstGeom prst="ellipse">
              <a:avLst/>
            </a:prstGeom>
            <a:solidFill>
              <a:srgbClr val="C4D5E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34" name="TextBox 233"/>
          <p:cNvSpPr txBox="1"/>
          <p:nvPr/>
        </p:nvSpPr>
        <p:spPr>
          <a:xfrm>
            <a:off x="2158818" y="1519047"/>
            <a:ext cx="105132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Combat Power Projection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2213492" y="5237904"/>
            <a:ext cx="95122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Security</a:t>
            </a:r>
          </a:p>
        </p:txBody>
      </p:sp>
      <p:cxnSp>
        <p:nvCxnSpPr>
          <p:cNvPr id="29" name="Straight Connector 28"/>
          <p:cNvCxnSpPr>
            <a:stCxn id="115" idx="3"/>
          </p:cNvCxnSpPr>
          <p:nvPr/>
        </p:nvCxnSpPr>
        <p:spPr>
          <a:xfrm>
            <a:off x="2197346" y="3694525"/>
            <a:ext cx="6494933" cy="1289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Elbow Connector 157"/>
          <p:cNvCxnSpPr/>
          <p:nvPr/>
        </p:nvCxnSpPr>
        <p:spPr>
          <a:xfrm rot="16200000" flipV="1">
            <a:off x="3790076" y="2264186"/>
            <a:ext cx="846279" cy="4727076"/>
          </a:xfrm>
          <a:prstGeom prst="bentConnector2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>
            <a:extLst>
              <a:ext uri="{FF2B5EF4-FFF2-40B4-BE49-F238E27FC236}">
                <a16:creationId xmlns:a16="http://schemas.microsoft.com/office/drawing/2014/main" id="{6F9B6B87-E080-4C60-AC72-976DCADD3EB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2" y="2453247"/>
            <a:ext cx="1792684" cy="2482555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23" name="Diagram 122"/>
          <p:cNvGraphicFramePr/>
          <p:nvPr/>
        </p:nvGraphicFramePr>
        <p:xfrm>
          <a:off x="7570468" y="2661604"/>
          <a:ext cx="2710986" cy="2136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251" name="TextBox 250"/>
          <p:cNvSpPr txBox="1"/>
          <p:nvPr/>
        </p:nvSpPr>
        <p:spPr>
          <a:xfrm>
            <a:off x="8150323" y="3377169"/>
            <a:ext cx="87969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Mobility &amp; Logistics</a:t>
            </a:r>
          </a:p>
        </p:txBody>
      </p:sp>
      <p:pic>
        <p:nvPicPr>
          <p:cNvPr id="2058" name="Picture 10" descr="Satellite Communication Icons - Download Free Vector Icons | Noun Project"/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127" y1="36250" x2="59155" y2="65000"/>
                        <a14:foregroundMark x1="18310" y1="77500" x2="16901" y2="77500"/>
                        <a14:foregroundMark x1="63380" y1="61250" x2="63380" y2="61250"/>
                        <a14:foregroundMark x1="25352" y1="27500" x2="25352" y2="27500"/>
                        <a14:foregroundMark x1="56338" y1="35000" x2="56338" y2="35000"/>
                        <a14:foregroundMark x1="64789" y1="8750" x2="64789" y2="8750"/>
                        <a14:foregroundMark x1="83099" y1="18750" x2="83099" y2="18750"/>
                        <a14:foregroundMark x1="53521" y1="6250" x2="71831" y2="11250"/>
                        <a14:foregroundMark x1="88732" y1="37500" x2="85915" y2="26250"/>
                        <a14:backgroundMark x1="32394" y1="0" x2="33803" y2="7500"/>
                        <a14:backgroundMark x1="98592" y1="77500" x2="98592" y2="77500"/>
                        <a14:backgroundMark x1="98592" y1="61250" x2="98592" y2="61250"/>
                        <a14:backgroundMark x1="98592" y1="86250" x2="85915" y2="91250"/>
                        <a14:backgroundMark x1="33803" y1="0" x2="25352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2875" y="1728011"/>
            <a:ext cx="298314" cy="33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242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58" y1="50342" x2="66509" y2="47603"/>
                        <a14:foregroundMark x1="56132" y1="38356" x2="70755" y2="30822"/>
                        <a14:foregroundMark x1="57311" y1="63014" x2="67925" y2="65753"/>
                        <a14:foregroundMark x1="75708" y1="61301" x2="77358" y2="39726"/>
                        <a14:foregroundMark x1="73821" y1="37671" x2="70519" y2="30137"/>
                        <a14:foregroundMark x1="70519" y1="30822" x2="75472" y2="18836"/>
                        <a14:foregroundMark x1="75472" y1="37671" x2="79953" y2="30479"/>
                        <a14:foregroundMark x1="78538" y1="42466" x2="90802" y2="35959"/>
                        <a14:foregroundMark x1="79245" y1="51027" x2="84670" y2="50000"/>
                        <a14:foregroundMark x1="76651" y1="58562" x2="83019" y2="60274"/>
                        <a14:foregroundMark x1="90330" y1="64384" x2="80660" y2="58904"/>
                        <a14:foregroundMark x1="75472" y1="58904" x2="65802" y2="68493"/>
                        <a14:foregroundMark x1="71226" y1="65753" x2="75472" y2="82534"/>
                        <a14:foregroundMark x1="62028" y1="66438" x2="56132" y2="85274"/>
                        <a14:foregroundMark x1="58491" y1="63014" x2="52123" y2="71233"/>
                        <a14:foregroundMark x1="48821" y1="61301" x2="43632" y2="65753"/>
                        <a14:foregroundMark x1="63443" y1="34932" x2="56368" y2="17808"/>
                        <a14:foregroundMark x1="58019" y1="38699" x2="52594" y2="29110"/>
                        <a14:foregroundMark x1="56368" y1="40068" x2="47170" y2="38699"/>
                        <a14:backgroundMark x1="4009" y1="36986" x2="37500" y2="7534"/>
                        <a14:backgroundMark x1="9198" y1="90068" x2="28538" y2="61644"/>
                        <a14:backgroundMark x1="4009" y1="21575" x2="25236" y2="7192"/>
                        <a14:backgroundMark x1="16038" y1="43151" x2="42689" y2="8904"/>
                        <a14:backgroundMark x1="24528" y1="36986" x2="40330" y2="43493"/>
                        <a14:backgroundMark x1="40094" y1="19521" x2="47406" y2="32534"/>
                        <a14:backgroundMark x1="46462" y1="4795" x2="51887" y2="21575"/>
                        <a14:backgroundMark x1="59670" y1="4110" x2="62028" y2="18151"/>
                        <a14:backgroundMark x1="71934" y1="5479" x2="70283" y2="16781"/>
                        <a14:backgroundMark x1="92453" y1="8219" x2="79481" y2="20548"/>
                        <a14:backgroundMark x1="96698" y1="22945" x2="87028" y2="30822"/>
                        <a14:backgroundMark x1="96462" y1="43493" x2="89151" y2="44178"/>
                        <a14:backgroundMark x1="49292" y1="44178" x2="59434" y2="43836"/>
                        <a14:backgroundMark x1="62500" y1="43151" x2="65094" y2="39726"/>
                        <a14:backgroundMark x1="69575" y1="43151" x2="69575" y2="43151"/>
                        <a14:backgroundMark x1="71934" y1="54452" x2="71698" y2="54795"/>
                        <a14:backgroundMark x1="67925" y1="60616" x2="66981" y2="60616"/>
                        <a14:backgroundMark x1="60142" y1="56507" x2="60142" y2="56507"/>
                        <a14:backgroundMark x1="56132" y1="56849" x2="11321" y2="56164"/>
                        <a14:backgroundMark x1="4481" y1="57877" x2="6132" y2="91438"/>
                        <a14:backgroundMark x1="3302" y1="97603" x2="47877" y2="95548"/>
                        <a14:backgroundMark x1="49057" y1="66781" x2="31604" y2="82192"/>
                        <a14:backgroundMark x1="62500" y1="79110" x2="58491" y2="97603"/>
                        <a14:backgroundMark x1="71462" y1="82877" x2="72406" y2="96233"/>
                        <a14:backgroundMark x1="78066" y1="79795" x2="87972" y2="96918"/>
                        <a14:backgroundMark x1="86792" y1="70548" x2="94575" y2="90068"/>
                        <a14:backgroundMark x1="85613" y1="55822" x2="97642" y2="58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897" y="2291027"/>
            <a:ext cx="438339" cy="302499"/>
          </a:xfrm>
          <a:prstGeom prst="rect">
            <a:avLst/>
          </a:prstGeom>
        </p:spPr>
      </p:pic>
      <p:pic>
        <p:nvPicPr>
          <p:cNvPr id="2064" name="Picture 16" descr="Radar Icon – Free Download, PNG and Vector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026" y="2255770"/>
            <a:ext cx="421778" cy="4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ile:FP Satellite icon.svg - Wikimedia Commons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747452">
            <a:off x="3160237" y="1077605"/>
            <a:ext cx="158073" cy="15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0" descr="File:FP Satellite icon.svg - Wikimedia Commons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53882">
            <a:off x="3288730" y="1301237"/>
            <a:ext cx="158073" cy="15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0" descr="File:FP Satellite icon.svg - Wikimedia Commons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093845">
            <a:off x="3061728" y="1301236"/>
            <a:ext cx="158073" cy="15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omputer, desktop, monitor, computer screen icon - Free download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1321" y="4846795"/>
            <a:ext cx="286939" cy="28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Earth Magnetic Field Icons - Download Free Vector Icons | Noun Project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961" y="5315008"/>
            <a:ext cx="441508" cy="44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Radio Tower Icon – Free Download, PNG and Vector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94687" y="1744678"/>
            <a:ext cx="304592" cy="3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973" b="98919" l="2746" r="97712">
                        <a14:foregroundMark x1="61785" y1="52162" x2="62243" y2="51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705" y="4759535"/>
            <a:ext cx="402642" cy="340910"/>
          </a:xfrm>
          <a:prstGeom prst="rect">
            <a:avLst/>
          </a:prstGeom>
        </p:spPr>
      </p:pic>
      <p:pic>
        <p:nvPicPr>
          <p:cNvPr id="2080" name="Picture 32" descr="Robot Arm Icons - Download Free Vector Icons | Noun Project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043" y="2985516"/>
            <a:ext cx="382035" cy="3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Our Mission - Mission Icon - Free Transparent PNG Clipart Images Download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99773" l="0" r="99643">
                        <a14:foregroundMark x1="28452" y1="49545" x2="34405" y2="45114"/>
                        <a14:foregroundMark x1="49643" y1="71477" x2="55000" y2="63182"/>
                        <a14:foregroundMark x1="57024" y1="43977" x2="57024" y2="43636"/>
                        <a14:foregroundMark x1="69286" y1="30000" x2="73333" y2="26705"/>
                        <a14:foregroundMark x1="61548" y1="29432" x2="70833" y2="38068"/>
                        <a14:foregroundMark x1="33214" y1="61477" x2="37143" y2="65000"/>
                        <a14:foregroundMark x1="25714" y1="68864" x2="29167" y2="65682"/>
                        <a14:foregroundMark x1="24762" y1="73864" x2="30595" y2="67614"/>
                        <a14:foregroundMark x1="29048" y1="73068" x2="32024" y2="69545"/>
                        <a14:foregroundMark x1="26310" y1="75682" x2="26310" y2="75682"/>
                        <a14:foregroundMark x1="22381" y1="75682" x2="22381" y2="75682"/>
                        <a14:foregroundMark x1="23452" y1="71250" x2="23452" y2="71250"/>
                        <a14:foregroundMark x1="30119" y1="9886" x2="43452" y2="6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6916" y="3541601"/>
            <a:ext cx="372812" cy="39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Direction navigation icon - Freelin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2519" y="4090678"/>
            <a:ext cx="423205" cy="4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SpaceCAMP | LinkedIn"/>
          <p:cNvPicPr>
            <a:picLocks noChangeAspect="1" noChangeArrowheads="1"/>
          </p:cNvPicPr>
          <p:nvPr/>
        </p:nvPicPr>
        <p:blipFill>
          <a:blip r:embed="rId3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7500" l="10000" r="95000">
                        <a14:foregroundMark x1="45000" y1="36000" x2="48500" y2="40000"/>
                        <a14:foregroundMark x1="56000" y1="40500" x2="60500" y2="36000"/>
                        <a14:foregroundMark x1="44000" y1="14500" x2="29500" y2="22000"/>
                        <a14:foregroundMark x1="62000" y1="14000" x2="76000" y2="22000"/>
                        <a14:foregroundMark x1="36000" y1="63000" x2="65500" y2="62000"/>
                        <a14:backgroundMark x1="36500" y1="22500" x2="24500" y2="57000"/>
                        <a14:backgroundMark x1="51000" y1="76500" x2="54000" y2="66500"/>
                        <a14:backgroundMark x1="66000" y1="20500" x2="84000" y2="51500"/>
                        <a14:backgroundMark x1="82000" y1="66500" x2="84000" y2="70000"/>
                        <a14:backgroundMark x1="20500" y1="70000" x2="22000" y2="66500"/>
                        <a14:backgroundMark x1="52500" y1="49000" x2="52500" y2="31500"/>
                        <a14:backgroundMark x1="36000" y1="39500" x2="39000" y2="43500"/>
                        <a14:backgroundMark x1="69500" y1="39500" x2="65500" y2="44000"/>
                        <a14:backgroundMark x1="74000" y1="47500" x2="81500" y2="56500"/>
                        <a14:backgroundMark x1="45500" y1="59000" x2="45000" y2="48500"/>
                        <a14:backgroundMark x1="60000" y1="59500" x2="60000" y2="48500"/>
                        <a14:backgroundMark x1="43500" y1="17500" x2="52500" y2="11500"/>
                        <a14:backgroundMark x1="62000" y1="18000" x2="56000" y2="13000"/>
                        <a14:backgroundMark x1="46000" y1="35000" x2="44000" y2="34000"/>
                        <a14:backgroundMark x1="61000" y1="40000" x2="62500" y2="36500"/>
                        <a14:backgroundMark x1="59000" y1="34500" x2="59000" y2="34500"/>
                        <a14:backgroundMark x1="61500" y1="68000" x2="61500" y2="68000"/>
                        <a14:backgroundMark x1="43500" y1="75500" x2="43500" y2="7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227" y="5280210"/>
            <a:ext cx="476306" cy="4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080" y="1074702"/>
            <a:ext cx="2324009" cy="1306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1" name="TextBox 110"/>
          <p:cNvSpPr txBox="1"/>
          <p:nvPr/>
        </p:nvSpPr>
        <p:spPr>
          <a:xfrm>
            <a:off x="3716384" y="1111066"/>
            <a:ext cx="1196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Demonstration and Science Experiments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8678" y="2381319"/>
            <a:ext cx="231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Discovery of new space environment science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811" y="1023514"/>
            <a:ext cx="2297230" cy="1292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6" name="TextBox 115"/>
          <p:cNvSpPr txBox="1"/>
          <p:nvPr/>
        </p:nvSpPr>
        <p:spPr>
          <a:xfrm>
            <a:off x="7612152" y="1018663"/>
            <a:ext cx="1196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Navigation Technology</a:t>
            </a:r>
            <a:r>
              <a:rPr kumimoji="0" lang="en-US" sz="1100" b="1" i="0" u="none" strike="noStrike" kern="1200" cap="none" spc="0" normalizeH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Satellite 3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BCE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656020" y="2274839"/>
            <a:ext cx="231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Robust, resilient position, navigation, and timing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736497" y="5931031"/>
            <a:ext cx="245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Pushing domain awareness into </a:t>
            </a:r>
            <a:r>
              <a:rPr lang="en-US" sz="1600" dirty="0" err="1">
                <a:solidFill>
                  <a:schemeClr val="bg1"/>
                </a:solidFill>
              </a:rPr>
              <a:t>cislunar</a:t>
            </a:r>
            <a:r>
              <a:rPr lang="en-US" sz="1600" dirty="0">
                <a:solidFill>
                  <a:schemeClr val="bg1"/>
                </a:solidFill>
              </a:rPr>
              <a:t> space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32" y="4646529"/>
            <a:ext cx="2319187" cy="130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0" name="TextBox 119"/>
          <p:cNvSpPr txBox="1"/>
          <p:nvPr/>
        </p:nvSpPr>
        <p:spPr>
          <a:xfrm>
            <a:off x="7801943" y="4684299"/>
            <a:ext cx="140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Oracle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163" y="4576191"/>
            <a:ext cx="2224038" cy="1261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2" name="TextBox 121"/>
          <p:cNvSpPr txBox="1"/>
          <p:nvPr/>
        </p:nvSpPr>
        <p:spPr>
          <a:xfrm>
            <a:off x="3783610" y="4591560"/>
            <a:ext cx="9474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Solar Power Research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650754" y="5822987"/>
            <a:ext cx="245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Enabling green energy and energy independence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380" y="2825554"/>
            <a:ext cx="2269980" cy="128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5" name="TextBox 124"/>
          <p:cNvSpPr txBox="1"/>
          <p:nvPr/>
        </p:nvSpPr>
        <p:spPr>
          <a:xfrm>
            <a:off x="9709309" y="2831265"/>
            <a:ext cx="11962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BCE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Logistics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9714964" y="4067490"/>
            <a:ext cx="231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Maneuver without regret enabled by space logistics</a:t>
            </a:r>
          </a:p>
        </p:txBody>
      </p:sp>
      <p:sp>
        <p:nvSpPr>
          <p:cNvPr id="68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417393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75360" y="1165487"/>
            <a:ext cx="5407503" cy="515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82575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2pPr>
            <a:lvl3pPr marL="1027113" indent="-223838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dirty="0">
                <a:solidFill>
                  <a:prstClr val="black"/>
                </a:solidFill>
              </a:rPr>
              <a:t>Position, navigation, and timing have never been more important or pervasive</a:t>
            </a:r>
          </a:p>
          <a:p>
            <a:pPr lvl="1"/>
            <a:r>
              <a:rPr lang="en-US" sz="1800" b="0" dirty="0">
                <a:solidFill>
                  <a:prstClr val="black"/>
                </a:solidFill>
              </a:rPr>
              <a:t>Global utility: air traffic control, banking, farming, search-and-rescue, cellular networks, </a:t>
            </a:r>
          </a:p>
          <a:p>
            <a:r>
              <a:rPr lang="en-US" b="0" dirty="0">
                <a:solidFill>
                  <a:prstClr val="black"/>
                </a:solidFill>
              </a:rPr>
              <a:t>Two satellite navigation experiments were launched by the United States in the 1970s</a:t>
            </a:r>
          </a:p>
          <a:p>
            <a:pPr lvl="1"/>
            <a:r>
              <a:rPr lang="en-US" sz="1800" b="0" dirty="0">
                <a:solidFill>
                  <a:prstClr val="black"/>
                </a:solidFill>
              </a:rPr>
              <a:t>NTS-2 was followed by 40+ years of GPS </a:t>
            </a:r>
          </a:p>
          <a:p>
            <a:pPr lvl="1"/>
            <a:r>
              <a:rPr lang="en-US" sz="1800" b="0" dirty="0">
                <a:solidFill>
                  <a:prstClr val="black"/>
                </a:solidFill>
              </a:rPr>
              <a:t>NTS-3 will be the first US DoD experimental navigation satellite in 45 years </a:t>
            </a:r>
          </a:p>
          <a:p>
            <a:r>
              <a:rPr lang="en-US" b="0" dirty="0">
                <a:solidFill>
                  <a:prstClr val="black"/>
                </a:solidFill>
              </a:rPr>
              <a:t>New Technologies being tested</a:t>
            </a:r>
          </a:p>
          <a:p>
            <a:pPr lvl="1"/>
            <a:r>
              <a:rPr lang="en-US" sz="1800" b="0" dirty="0">
                <a:solidFill>
                  <a:prstClr val="black"/>
                </a:solidFill>
              </a:rPr>
              <a:t>Reprogrammable signals</a:t>
            </a:r>
          </a:p>
          <a:p>
            <a:pPr lvl="1"/>
            <a:r>
              <a:rPr lang="en-US" sz="1800" b="0" dirty="0">
                <a:solidFill>
                  <a:prstClr val="black"/>
                </a:solidFill>
              </a:rPr>
              <a:t>Reprogrammable receivers – user equipment</a:t>
            </a:r>
          </a:p>
          <a:p>
            <a:pPr lvl="1"/>
            <a:r>
              <a:rPr lang="en-US" sz="1800" b="0" dirty="0">
                <a:solidFill>
                  <a:prstClr val="black"/>
                </a:solidFill>
              </a:rPr>
              <a:t>Flexible timekeeping – improved time</a:t>
            </a:r>
          </a:p>
          <a:p>
            <a:pPr lvl="1"/>
            <a:r>
              <a:rPr lang="en-US" sz="1800" b="0" dirty="0">
                <a:solidFill>
                  <a:prstClr val="black"/>
                </a:solidFill>
              </a:rPr>
              <a:t>Advanced electronically scanned array antennas</a:t>
            </a:r>
          </a:p>
          <a:p>
            <a:pPr lvl="1"/>
            <a:r>
              <a:rPr lang="en-US" sz="1800" b="0" dirty="0">
                <a:solidFill>
                  <a:prstClr val="black"/>
                </a:solidFill>
              </a:rPr>
              <a:t>Responsive ground control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sz="2800" dirty="0"/>
              <a:t>Navigation Technology Satellite -3 (NTS-3) Space Vanguard</a:t>
            </a:r>
            <a:endParaRPr lang="en-US" sz="2800" dirty="0">
              <a:solidFill>
                <a:srgbClr val="004B8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863" y="1414827"/>
            <a:ext cx="4811106" cy="2706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088" y="1568486"/>
            <a:ext cx="825131" cy="8251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47245" y="1608788"/>
            <a:ext cx="928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NTS-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1887" y="1965441"/>
            <a:ext cx="1200150" cy="7525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13814" y="1870397"/>
            <a:ext cx="69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</a:rPr>
              <a:t>NTS-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</a:rPr>
              <a:t>1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</a:rPr>
              <a:t>1974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4590" y="1499078"/>
            <a:ext cx="72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</a:rPr>
              <a:t>NTS-2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</a:rPr>
              <a:t>1977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08522" y="4571054"/>
            <a:ext cx="4403480" cy="153908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NTS-3 will test on-orbit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reprogrammability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enabling broadcast of new signals to improve performance by avoiding and defeating interference and adding signatures to counter spoofing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560120"/>
            <a:ext cx="4114800" cy="2717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334434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lera\CAD\Spacecraft Models\DSX 2014\Images\DSX Assembly - 20140913 (ala)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854535" y="25413"/>
            <a:ext cx="10333059" cy="484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Remediating the Environment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587163" y="6457950"/>
            <a:ext cx="60483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E0E4E-0BEA-EF4C-B7F3-07BD370CC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298466" y="1174753"/>
            <a:ext cx="5032580" cy="955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AFRL is leveraging its space environmental expertise to develop methods to recover after a High Altitude Nuclear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Explosion event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50" y="4027962"/>
            <a:ext cx="2859403" cy="2119105"/>
          </a:xfrm>
          <a:prstGeom prst="rect">
            <a:avLst/>
          </a:prstGeom>
        </p:spPr>
      </p:pic>
      <p:sp>
        <p:nvSpPr>
          <p:cNvPr id="121" name="Content Placeholder 4"/>
          <p:cNvSpPr txBox="1">
            <a:spLocks/>
          </p:cNvSpPr>
          <p:nvPr/>
        </p:nvSpPr>
        <p:spPr>
          <a:xfrm>
            <a:off x="465946" y="2548599"/>
            <a:ext cx="1892555" cy="1094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Models predict the performance of injecting radio waves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Content Placeholder 4"/>
          <p:cNvSpPr txBox="1">
            <a:spLocks/>
          </p:cNvSpPr>
          <p:nvPr/>
        </p:nvSpPr>
        <p:spPr>
          <a:xfrm>
            <a:off x="7484270" y="2225144"/>
            <a:ext cx="2225718" cy="1304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176213" marR="0" lvl="0" indent="-176213" fontAlgn="auto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>
                <a:latin typeface="Arial" charset="0"/>
                <a:ea typeface="Arial" charset="0"/>
                <a:cs typeface="Arial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+mj-lt"/>
              <a:buAutoNum type="arabicPeriod" startAt="2"/>
            </a:pPr>
            <a:r>
              <a:rPr lang="en-US" dirty="0"/>
              <a:t>Satellites test the predictions by injecting weak radio waves and observing their effects</a:t>
            </a:r>
          </a:p>
          <a:p>
            <a:pPr>
              <a:buFont typeface="+mj-lt"/>
              <a:buAutoNum type="arabicPeriod" startAt="2"/>
            </a:pPr>
            <a:endParaRPr lang="en-US" dirty="0"/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376" y="575193"/>
            <a:ext cx="1205118" cy="1537414"/>
          </a:xfrm>
          <a:prstGeom prst="rect">
            <a:avLst/>
          </a:prstGeom>
        </p:spPr>
      </p:pic>
      <p:sp>
        <p:nvSpPr>
          <p:cNvPr id="125" name="Text Box 13"/>
          <p:cNvSpPr txBox="1">
            <a:spLocks noChangeArrowheads="1"/>
          </p:cNvSpPr>
          <p:nvPr/>
        </p:nvSpPr>
        <p:spPr bwMode="auto">
          <a:xfrm>
            <a:off x="8289235" y="765190"/>
            <a:ext cx="140472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109538" indent="-109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5613" indent="-163513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730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80m boom</a:t>
            </a:r>
          </a:p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16m boom</a:t>
            </a:r>
          </a:p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500 kg</a:t>
            </a:r>
          </a:p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3-axis stabilized</a:t>
            </a:r>
          </a:p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transmitter</a:t>
            </a:r>
          </a:p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Radiation sensors</a:t>
            </a:r>
          </a:p>
        </p:txBody>
      </p:sp>
      <p:sp>
        <p:nvSpPr>
          <p:cNvPr id="127" name="Text Box 13"/>
          <p:cNvSpPr txBox="1">
            <a:spLocks noChangeArrowheads="1"/>
          </p:cNvSpPr>
          <p:nvPr/>
        </p:nvSpPr>
        <p:spPr bwMode="auto">
          <a:xfrm>
            <a:off x="92280" y="4228174"/>
            <a:ext cx="157323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109538" indent="-109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5613" indent="-163513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730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1m dipole</a:t>
            </a:r>
          </a:p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Magnetic search coil</a:t>
            </a:r>
          </a:p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cubesat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3-axis stabilized</a:t>
            </a:r>
          </a:p>
          <a:p>
            <a:pPr marL="0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receiver</a:t>
            </a:r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52" y="5236076"/>
            <a:ext cx="1355551" cy="1355551"/>
          </a:xfrm>
          <a:prstGeom prst="rect">
            <a:avLst/>
          </a:prstGeom>
        </p:spPr>
      </p:pic>
      <p:grpSp>
        <p:nvGrpSpPr>
          <p:cNvPr id="132" name="Group 131"/>
          <p:cNvGrpSpPr/>
          <p:nvPr/>
        </p:nvGrpSpPr>
        <p:grpSpPr>
          <a:xfrm>
            <a:off x="2478449" y="2058487"/>
            <a:ext cx="2057400" cy="1935366"/>
            <a:chOff x="1387511" y="2148799"/>
            <a:chExt cx="2057400" cy="1935366"/>
          </a:xfrm>
        </p:grpSpPr>
        <p:sp>
          <p:nvSpPr>
            <p:cNvPr id="130" name="Rounded Rectangle 129"/>
            <p:cNvSpPr/>
            <p:nvPr/>
          </p:nvSpPr>
          <p:spPr>
            <a:xfrm>
              <a:off x="1387511" y="2161485"/>
              <a:ext cx="2057400" cy="192268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1539316" y="2412871"/>
              <a:ext cx="1795751" cy="1638490"/>
              <a:chOff x="290667" y="3693012"/>
              <a:chExt cx="1795751" cy="1638490"/>
            </a:xfrm>
          </p:grpSpPr>
          <p:grpSp>
            <p:nvGrpSpPr>
              <p:cNvPr id="116" name="Group 115"/>
              <p:cNvGrpSpPr/>
              <p:nvPr/>
            </p:nvGrpSpPr>
            <p:grpSpPr>
              <a:xfrm>
                <a:off x="290667" y="4033912"/>
                <a:ext cx="834173" cy="870025"/>
                <a:chOff x="564030" y="4115319"/>
                <a:chExt cx="834173" cy="870025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628388" y="4187302"/>
                  <a:ext cx="689803" cy="689801"/>
                </a:xfrm>
                <a:prstGeom prst="ellipse">
                  <a:avLst/>
                </a:prstGeom>
                <a:solidFill>
                  <a:schemeClr val="accent2"/>
                </a:solidFill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865508" y="4424421"/>
                  <a:ext cx="215563" cy="215563"/>
                </a:xfrm>
                <a:prstGeom prst="ellipse">
                  <a:avLst/>
                </a:prstGeom>
                <a:solidFill>
                  <a:schemeClr val="bg1"/>
                </a:solidFill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633495" y="4115319"/>
                  <a:ext cx="526089" cy="243488"/>
                  <a:chOff x="3490468" y="3213357"/>
                  <a:chExt cx="1212836" cy="561334"/>
                </a:xfrm>
                <a:solidFill>
                  <a:schemeClr val="accent2"/>
                </a:solidFill>
              </p:grpSpPr>
              <p:sp>
                <p:nvSpPr>
                  <p:cNvPr id="10" name="Trapezoid 9"/>
                  <p:cNvSpPr/>
                  <p:nvPr/>
                </p:nvSpPr>
                <p:spPr>
                  <a:xfrm rot="1085322">
                    <a:off x="4341302" y="321335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" name="Trapezoid 10"/>
                  <p:cNvSpPr/>
                  <p:nvPr/>
                </p:nvSpPr>
                <p:spPr>
                  <a:xfrm rot="20527499">
                    <a:off x="3851095" y="3213860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" name="Trapezoid 11"/>
                  <p:cNvSpPr/>
                  <p:nvPr/>
                </p:nvSpPr>
                <p:spPr>
                  <a:xfrm rot="18797967">
                    <a:off x="3429990" y="347316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 rot="15664386">
                  <a:off x="422730" y="4528380"/>
                  <a:ext cx="526087" cy="243488"/>
                  <a:chOff x="3490468" y="3213357"/>
                  <a:chExt cx="1212836" cy="561334"/>
                </a:xfrm>
                <a:solidFill>
                  <a:schemeClr val="accent2"/>
                </a:solidFill>
              </p:grpSpPr>
              <p:sp>
                <p:nvSpPr>
                  <p:cNvPr id="15" name="Trapezoid 14"/>
                  <p:cNvSpPr/>
                  <p:nvPr/>
                </p:nvSpPr>
                <p:spPr>
                  <a:xfrm rot="1085322">
                    <a:off x="4341302" y="321335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" name="Trapezoid 15"/>
                  <p:cNvSpPr/>
                  <p:nvPr/>
                </p:nvSpPr>
                <p:spPr>
                  <a:xfrm rot="20527499">
                    <a:off x="3851095" y="3213860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" name="Trapezoid 16"/>
                  <p:cNvSpPr/>
                  <p:nvPr/>
                </p:nvSpPr>
                <p:spPr>
                  <a:xfrm rot="18797967">
                    <a:off x="3429990" y="347316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 rot="5819288">
                  <a:off x="1013415" y="4375442"/>
                  <a:ext cx="526087" cy="243488"/>
                  <a:chOff x="3490468" y="3213357"/>
                  <a:chExt cx="1212836" cy="561334"/>
                </a:xfrm>
                <a:solidFill>
                  <a:schemeClr val="accent2"/>
                </a:solidFill>
              </p:grpSpPr>
              <p:sp>
                <p:nvSpPr>
                  <p:cNvPr id="19" name="Trapezoid 18"/>
                  <p:cNvSpPr/>
                  <p:nvPr/>
                </p:nvSpPr>
                <p:spPr>
                  <a:xfrm rot="1085322">
                    <a:off x="4341302" y="321335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" name="Trapezoid 19"/>
                  <p:cNvSpPr/>
                  <p:nvPr/>
                </p:nvSpPr>
                <p:spPr>
                  <a:xfrm rot="20527499">
                    <a:off x="3851095" y="3213860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" name="Trapezoid 20"/>
                  <p:cNvSpPr/>
                  <p:nvPr/>
                </p:nvSpPr>
                <p:spPr>
                  <a:xfrm rot="18797967">
                    <a:off x="3429990" y="347316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 rot="11739837">
                  <a:off x="906774" y="4742074"/>
                  <a:ext cx="313452" cy="243270"/>
                  <a:chOff x="1935664" y="3484391"/>
                  <a:chExt cx="722629" cy="560831"/>
                </a:xfrm>
                <a:solidFill>
                  <a:schemeClr val="accent2"/>
                </a:solidFill>
              </p:grpSpPr>
              <p:sp>
                <p:nvSpPr>
                  <p:cNvPr id="24" name="Trapezoid 23"/>
                  <p:cNvSpPr/>
                  <p:nvPr/>
                </p:nvSpPr>
                <p:spPr>
                  <a:xfrm rot="20527499">
                    <a:off x="2296291" y="3484391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" name="Trapezoid 24"/>
                  <p:cNvSpPr/>
                  <p:nvPr/>
                </p:nvSpPr>
                <p:spPr>
                  <a:xfrm rot="18797967">
                    <a:off x="1875186" y="3743698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17" name="Group 116"/>
              <p:cNvGrpSpPr/>
              <p:nvPr/>
            </p:nvGrpSpPr>
            <p:grpSpPr>
              <a:xfrm>
                <a:off x="1252245" y="4461477"/>
                <a:ext cx="834173" cy="870025"/>
                <a:chOff x="1409303" y="4793478"/>
                <a:chExt cx="834173" cy="870025"/>
              </a:xfrm>
            </p:grpSpPr>
            <p:sp>
              <p:nvSpPr>
                <p:cNvPr id="81" name="Oval 80"/>
                <p:cNvSpPr/>
                <p:nvPr/>
              </p:nvSpPr>
              <p:spPr>
                <a:xfrm>
                  <a:off x="1473661" y="4865461"/>
                  <a:ext cx="689803" cy="689801"/>
                </a:xfrm>
                <a:prstGeom prst="ellipse">
                  <a:avLst/>
                </a:prstGeom>
                <a:solidFill>
                  <a:srgbClr val="006600"/>
                </a:solidFill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1710781" y="5102580"/>
                  <a:ext cx="215563" cy="215563"/>
                </a:xfrm>
                <a:prstGeom prst="ellipse">
                  <a:avLst/>
                </a:prstGeom>
                <a:solidFill>
                  <a:schemeClr val="bg1"/>
                </a:solidFill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83" name="Group 82"/>
                <p:cNvGrpSpPr/>
                <p:nvPr/>
              </p:nvGrpSpPr>
              <p:grpSpPr>
                <a:xfrm>
                  <a:off x="1478768" y="4793478"/>
                  <a:ext cx="526089" cy="243488"/>
                  <a:chOff x="3490468" y="3213357"/>
                  <a:chExt cx="1212836" cy="561334"/>
                </a:xfrm>
                <a:solidFill>
                  <a:srgbClr val="006600"/>
                </a:solidFill>
              </p:grpSpPr>
              <p:sp>
                <p:nvSpPr>
                  <p:cNvPr id="95" name="Trapezoid 94"/>
                  <p:cNvSpPr/>
                  <p:nvPr/>
                </p:nvSpPr>
                <p:spPr>
                  <a:xfrm rot="1085322">
                    <a:off x="4341302" y="321335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Trapezoid 95"/>
                  <p:cNvSpPr/>
                  <p:nvPr/>
                </p:nvSpPr>
                <p:spPr>
                  <a:xfrm rot="20527499">
                    <a:off x="3851095" y="3213860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Trapezoid 96"/>
                  <p:cNvSpPr/>
                  <p:nvPr/>
                </p:nvSpPr>
                <p:spPr>
                  <a:xfrm rot="18797967">
                    <a:off x="3429990" y="347316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4" name="Group 83"/>
                <p:cNvGrpSpPr/>
                <p:nvPr/>
              </p:nvGrpSpPr>
              <p:grpSpPr>
                <a:xfrm rot="15664386">
                  <a:off x="1268003" y="5206539"/>
                  <a:ext cx="526087" cy="243488"/>
                  <a:chOff x="3490468" y="3213357"/>
                  <a:chExt cx="1212836" cy="561334"/>
                </a:xfrm>
                <a:solidFill>
                  <a:srgbClr val="006600"/>
                </a:solidFill>
              </p:grpSpPr>
              <p:sp>
                <p:nvSpPr>
                  <p:cNvPr id="92" name="Trapezoid 91"/>
                  <p:cNvSpPr/>
                  <p:nvPr/>
                </p:nvSpPr>
                <p:spPr>
                  <a:xfrm rot="1085322">
                    <a:off x="4341302" y="321335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3" name="Trapezoid 92"/>
                  <p:cNvSpPr/>
                  <p:nvPr/>
                </p:nvSpPr>
                <p:spPr>
                  <a:xfrm rot="20527499">
                    <a:off x="3851095" y="3213860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Trapezoid 93"/>
                  <p:cNvSpPr/>
                  <p:nvPr/>
                </p:nvSpPr>
                <p:spPr>
                  <a:xfrm rot="18797967">
                    <a:off x="3429990" y="347316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5" name="Group 84"/>
                <p:cNvGrpSpPr/>
                <p:nvPr/>
              </p:nvGrpSpPr>
              <p:grpSpPr>
                <a:xfrm rot="5819288">
                  <a:off x="1858688" y="5053601"/>
                  <a:ext cx="526087" cy="243488"/>
                  <a:chOff x="3490468" y="3213357"/>
                  <a:chExt cx="1212836" cy="561334"/>
                </a:xfrm>
                <a:solidFill>
                  <a:srgbClr val="006600"/>
                </a:solidFill>
              </p:grpSpPr>
              <p:sp>
                <p:nvSpPr>
                  <p:cNvPr id="89" name="Trapezoid 88"/>
                  <p:cNvSpPr/>
                  <p:nvPr/>
                </p:nvSpPr>
                <p:spPr>
                  <a:xfrm rot="1085322">
                    <a:off x="4341302" y="321335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0" name="Trapezoid 89"/>
                  <p:cNvSpPr/>
                  <p:nvPr/>
                </p:nvSpPr>
                <p:spPr>
                  <a:xfrm rot="20527499">
                    <a:off x="3851095" y="3213860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1" name="Trapezoid 90"/>
                  <p:cNvSpPr/>
                  <p:nvPr/>
                </p:nvSpPr>
                <p:spPr>
                  <a:xfrm rot="18797967">
                    <a:off x="3429990" y="347316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6" name="Group 85"/>
                <p:cNvGrpSpPr/>
                <p:nvPr/>
              </p:nvGrpSpPr>
              <p:grpSpPr>
                <a:xfrm rot="11739837">
                  <a:off x="1752047" y="5420233"/>
                  <a:ext cx="313452" cy="243270"/>
                  <a:chOff x="1935664" y="3484391"/>
                  <a:chExt cx="722629" cy="560831"/>
                </a:xfrm>
                <a:solidFill>
                  <a:srgbClr val="006600"/>
                </a:solidFill>
              </p:grpSpPr>
              <p:sp>
                <p:nvSpPr>
                  <p:cNvPr id="87" name="Trapezoid 86"/>
                  <p:cNvSpPr/>
                  <p:nvPr/>
                </p:nvSpPr>
                <p:spPr>
                  <a:xfrm rot="20527499">
                    <a:off x="2296291" y="3484391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8" name="Trapezoid 87"/>
                  <p:cNvSpPr/>
                  <p:nvPr/>
                </p:nvSpPr>
                <p:spPr>
                  <a:xfrm rot="18797967">
                    <a:off x="1875186" y="3743698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grp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98" name="Group 97"/>
              <p:cNvGrpSpPr/>
              <p:nvPr/>
            </p:nvGrpSpPr>
            <p:grpSpPr>
              <a:xfrm>
                <a:off x="1029441" y="3693012"/>
                <a:ext cx="834173" cy="870025"/>
                <a:chOff x="3330326" y="3213355"/>
                <a:chExt cx="1923089" cy="2005745"/>
              </a:xfrm>
            </p:grpSpPr>
            <p:sp>
              <p:nvSpPr>
                <p:cNvPr id="99" name="Oval 98"/>
                <p:cNvSpPr/>
                <p:nvPr/>
              </p:nvSpPr>
              <p:spPr>
                <a:xfrm>
                  <a:off x="3478696" y="3379304"/>
                  <a:ext cx="1590260" cy="1590259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4025349" y="3925954"/>
                  <a:ext cx="496956" cy="496956"/>
                </a:xfrm>
                <a:prstGeom prst="ellipse">
                  <a:avLst/>
                </a:prstGeom>
                <a:solidFill>
                  <a:schemeClr val="bg1"/>
                </a:solidFill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1" name="Group 100"/>
                <p:cNvGrpSpPr/>
                <p:nvPr/>
              </p:nvGrpSpPr>
              <p:grpSpPr>
                <a:xfrm>
                  <a:off x="3490470" y="3213355"/>
                  <a:ext cx="1212836" cy="561334"/>
                  <a:chOff x="3490468" y="3213357"/>
                  <a:chExt cx="1212836" cy="561334"/>
                </a:xfrm>
              </p:grpSpPr>
              <p:sp>
                <p:nvSpPr>
                  <p:cNvPr id="113" name="Trapezoid 112"/>
                  <p:cNvSpPr/>
                  <p:nvPr/>
                </p:nvSpPr>
                <p:spPr>
                  <a:xfrm rot="1085322">
                    <a:off x="4341302" y="321335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4" name="Trapezoid 113"/>
                  <p:cNvSpPr/>
                  <p:nvPr/>
                </p:nvSpPr>
                <p:spPr>
                  <a:xfrm rot="20527499">
                    <a:off x="3851095" y="3213860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5" name="Trapezoid 114"/>
                  <p:cNvSpPr/>
                  <p:nvPr/>
                </p:nvSpPr>
                <p:spPr>
                  <a:xfrm rot="18797967">
                    <a:off x="3429990" y="347316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2" name="Group 101"/>
                <p:cNvGrpSpPr/>
                <p:nvPr/>
              </p:nvGrpSpPr>
              <p:grpSpPr>
                <a:xfrm rot="15664386">
                  <a:off x="3004575" y="4165622"/>
                  <a:ext cx="1212835" cy="561334"/>
                  <a:chOff x="3490468" y="3213357"/>
                  <a:chExt cx="1212836" cy="561334"/>
                </a:xfrm>
              </p:grpSpPr>
              <p:sp>
                <p:nvSpPr>
                  <p:cNvPr id="110" name="Trapezoid 109"/>
                  <p:cNvSpPr/>
                  <p:nvPr/>
                </p:nvSpPr>
                <p:spPr>
                  <a:xfrm rot="1085322">
                    <a:off x="4341302" y="321335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1" name="Trapezoid 110"/>
                  <p:cNvSpPr/>
                  <p:nvPr/>
                </p:nvSpPr>
                <p:spPr>
                  <a:xfrm rot="20527499">
                    <a:off x="3851095" y="3213860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2" name="Trapezoid 111"/>
                  <p:cNvSpPr/>
                  <p:nvPr/>
                </p:nvSpPr>
                <p:spPr>
                  <a:xfrm rot="18797967">
                    <a:off x="3429990" y="347316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 rot="5819288">
                  <a:off x="4366330" y="3813039"/>
                  <a:ext cx="1212835" cy="561334"/>
                  <a:chOff x="3490468" y="3213357"/>
                  <a:chExt cx="1212836" cy="561334"/>
                </a:xfrm>
              </p:grpSpPr>
              <p:sp>
                <p:nvSpPr>
                  <p:cNvPr id="107" name="Trapezoid 106"/>
                  <p:cNvSpPr/>
                  <p:nvPr/>
                </p:nvSpPr>
                <p:spPr>
                  <a:xfrm rot="1085322">
                    <a:off x="4341302" y="321335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Trapezoid 107"/>
                  <p:cNvSpPr/>
                  <p:nvPr/>
                </p:nvSpPr>
                <p:spPr>
                  <a:xfrm rot="20527499">
                    <a:off x="3851095" y="3213860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Trapezoid 108"/>
                  <p:cNvSpPr/>
                  <p:nvPr/>
                </p:nvSpPr>
                <p:spPr>
                  <a:xfrm rot="18797967">
                    <a:off x="3429990" y="3473167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4" name="Group 103"/>
                <p:cNvGrpSpPr/>
                <p:nvPr/>
              </p:nvGrpSpPr>
              <p:grpSpPr>
                <a:xfrm rot="11739837">
                  <a:off x="4120483" y="4658269"/>
                  <a:ext cx="722628" cy="560831"/>
                  <a:chOff x="1935664" y="3484391"/>
                  <a:chExt cx="722629" cy="560831"/>
                </a:xfrm>
              </p:grpSpPr>
              <p:sp>
                <p:nvSpPr>
                  <p:cNvPr id="105" name="Trapezoid 104"/>
                  <p:cNvSpPr/>
                  <p:nvPr/>
                </p:nvSpPr>
                <p:spPr>
                  <a:xfrm rot="20527499">
                    <a:off x="2296291" y="3484391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Trapezoid 105"/>
                  <p:cNvSpPr/>
                  <p:nvPr/>
                </p:nvSpPr>
                <p:spPr>
                  <a:xfrm rot="18797967">
                    <a:off x="1875186" y="3743698"/>
                    <a:ext cx="362002" cy="241045"/>
                  </a:xfrm>
                  <a:prstGeom prst="trapezoid">
                    <a:avLst>
                      <a:gd name="adj" fmla="val 43491"/>
                    </a:avLst>
                  </a:prstGeom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14300" prst="hardEdg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31" name="Content Placeholder 4"/>
            <p:cNvSpPr txBox="1">
              <a:spLocks/>
            </p:cNvSpPr>
            <p:nvPr/>
          </p:nvSpPr>
          <p:spPr>
            <a:xfrm>
              <a:off x="1959353" y="2148799"/>
              <a:ext cx="1031786" cy="3181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MODELS</a:t>
              </a:r>
            </a:p>
          </p:txBody>
        </p:sp>
      </p:grpSp>
      <p:sp>
        <p:nvSpPr>
          <p:cNvPr id="133" name="Right Arrow 132"/>
          <p:cNvSpPr/>
          <p:nvPr/>
        </p:nvSpPr>
        <p:spPr>
          <a:xfrm>
            <a:off x="4609702" y="2737068"/>
            <a:ext cx="646043" cy="606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9" name="Group 198"/>
          <p:cNvGrpSpPr/>
          <p:nvPr/>
        </p:nvGrpSpPr>
        <p:grpSpPr>
          <a:xfrm>
            <a:off x="5310495" y="2014321"/>
            <a:ext cx="2057400" cy="1959729"/>
            <a:chOff x="5381615" y="2103772"/>
            <a:chExt cx="2057400" cy="1959729"/>
          </a:xfrm>
        </p:grpSpPr>
        <p:sp>
          <p:nvSpPr>
            <p:cNvPr id="134" name="Rounded Rectangle 133"/>
            <p:cNvSpPr/>
            <p:nvPr/>
          </p:nvSpPr>
          <p:spPr>
            <a:xfrm>
              <a:off x="5381615" y="2140821"/>
              <a:ext cx="2057400" cy="192268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23" name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3353" y="2505938"/>
              <a:ext cx="1619101" cy="1436321"/>
            </a:xfrm>
            <a:prstGeom prst="rect">
              <a:avLst/>
            </a:prstGeom>
          </p:spPr>
        </p:pic>
        <p:sp>
          <p:nvSpPr>
            <p:cNvPr id="135" name="Content Placeholder 4"/>
            <p:cNvSpPr txBox="1">
              <a:spLocks/>
            </p:cNvSpPr>
            <p:nvPr/>
          </p:nvSpPr>
          <p:spPr>
            <a:xfrm>
              <a:off x="5744640" y="2103772"/>
              <a:ext cx="1351900" cy="3005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PREDICTIONS</a:t>
              </a:r>
            </a:p>
          </p:txBody>
        </p:sp>
      </p:grpSp>
      <p:sp>
        <p:nvSpPr>
          <p:cNvPr id="136" name="Content Placeholder 4"/>
          <p:cNvSpPr txBox="1">
            <a:spLocks/>
          </p:cNvSpPr>
          <p:nvPr/>
        </p:nvSpPr>
        <p:spPr>
          <a:xfrm>
            <a:off x="9529677" y="4690046"/>
            <a:ext cx="2216258" cy="887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176213" marR="0" lvl="0" indent="-176213" fontAlgn="auto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>
                <a:latin typeface="Arial" charset="0"/>
                <a:ea typeface="Arial" charset="0"/>
                <a:cs typeface="Arial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+mj-lt"/>
              <a:buAutoNum type="arabicPeriod" startAt="3"/>
            </a:pPr>
            <a:r>
              <a:rPr lang="en-US" dirty="0"/>
              <a:t>Validated predictions, theory, and discovered new response mechanisms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05601" y="481489"/>
            <a:ext cx="1504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SPACE INJECTION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-6977" y="3940347"/>
            <a:ext cx="1740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 DIAGNOSTICS</a:t>
            </a:r>
          </a:p>
        </p:txBody>
      </p:sp>
      <p:sp>
        <p:nvSpPr>
          <p:cNvPr id="143" name="Rectangle: Rounded Corners 9">
            <a:extLst>
              <a:ext uri="{FF2B5EF4-FFF2-40B4-BE49-F238E27FC236}">
                <a16:creationId xmlns:a16="http://schemas.microsoft.com/office/drawing/2014/main" id="{8F79CB12-2BBF-48AC-87C7-634FD5C3ED87}"/>
              </a:ext>
            </a:extLst>
          </p:cNvPr>
          <p:cNvSpPr/>
          <p:nvPr/>
        </p:nvSpPr>
        <p:spPr bwMode="auto">
          <a:xfrm>
            <a:off x="1798687" y="5974561"/>
            <a:ext cx="8333557" cy="469916"/>
          </a:xfrm>
          <a:prstGeom prst="roundRect">
            <a:avLst/>
          </a:prstGeom>
          <a:solidFill>
            <a:srgbClr val="3F56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27432" rIns="0" bIns="2743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AFRL working to mitigate a long-standing threat to low Earth orbit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160" y="4125487"/>
            <a:ext cx="6339894" cy="1732480"/>
          </a:xfrm>
          <a:prstGeom prst="rect">
            <a:avLst/>
          </a:prstGeom>
        </p:spPr>
      </p:pic>
      <p:sp>
        <p:nvSpPr>
          <p:cNvPr id="200" name="Right Arrow 199"/>
          <p:cNvSpPr/>
          <p:nvPr/>
        </p:nvSpPr>
        <p:spPr>
          <a:xfrm rot="5400000">
            <a:off x="7932549" y="3598263"/>
            <a:ext cx="646043" cy="606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9" name="Footer Placeholder 2">
            <a:extLst>
              <a:ext uri="{FF2B5EF4-FFF2-40B4-BE49-F238E27FC236}">
                <a16:creationId xmlns:a16="http://schemas.microsoft.com/office/drawing/2014/main" id="{877E46FA-E1FC-4D6C-B9BD-79756A2FA9D5}"/>
              </a:ext>
            </a:extLst>
          </p:cNvPr>
          <p:cNvSpPr txBox="1">
            <a:spLocks/>
          </p:cNvSpPr>
          <p:nvPr/>
        </p:nvSpPr>
        <p:spPr>
          <a:xfrm>
            <a:off x="3890905" y="6466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DISTRO A:  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2694246538"/>
      </p:ext>
    </p:extLst>
  </p:cSld>
  <p:clrMapOvr>
    <a:masterClrMapping/>
  </p:clrMapOvr>
</p:sld>
</file>

<file path=ppt/theme/theme1.xml><?xml version="1.0" encoding="utf-8"?>
<a:theme xmlns:a="http://schemas.openxmlformats.org/drawingml/2006/main" name="Staff Meeting">
  <a:themeElements>
    <a:clrScheme name="RSEM Theme">
      <a:dk1>
        <a:srgbClr val="000000"/>
      </a:dk1>
      <a:lt1>
        <a:srgbClr val="FFFFFF"/>
      </a:lt1>
      <a:dk2>
        <a:srgbClr val="EFB207"/>
      </a:dk2>
      <a:lt2>
        <a:srgbClr val="05A9FB"/>
      </a:lt2>
      <a:accent1>
        <a:srgbClr val="213F9A"/>
      </a:accent1>
      <a:accent2>
        <a:srgbClr val="6600CC"/>
      </a:accent2>
      <a:accent3>
        <a:srgbClr val="C00000"/>
      </a:accent3>
      <a:accent4>
        <a:srgbClr val="0000FF"/>
      </a:accent4>
      <a:accent5>
        <a:srgbClr val="009900"/>
      </a:accent5>
      <a:accent6>
        <a:srgbClr val="133C55"/>
      </a:accent6>
      <a:hlink>
        <a:srgbClr val="0DA7E4"/>
      </a:hlink>
      <a:folHlink>
        <a:srgbClr val="0DA7E4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FR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4D8C"/>
      </a:accent1>
      <a:accent2>
        <a:srgbClr val="FBCE20"/>
      </a:accent2>
      <a:accent3>
        <a:srgbClr val="00BCE4"/>
      </a:accent3>
      <a:accent4>
        <a:srgbClr val="B3282D"/>
      </a:accent4>
      <a:accent5>
        <a:srgbClr val="CBCCCB"/>
      </a:accent5>
      <a:accent6>
        <a:srgbClr val="595A5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FA60F9D86CDD4E945A8AD77D705CD2" ma:contentTypeVersion="0" ma:contentTypeDescription="Create a new document." ma:contentTypeScope="" ma:versionID="60c3970e305c5fed0c360caa89b6fdb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5AF33B-587C-437B-BDDA-6C71681FED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DE5FFE-6523-49CC-A954-2F88934376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AEB4CC5-A0F9-4A61-A4D6-46F8A8B82F6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26455</TotalTime>
  <Words>1546</Words>
  <Application>Microsoft Office PowerPoint</Application>
  <PresentationFormat>Widescreen</PresentationFormat>
  <Paragraphs>304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Century Gothic</vt:lpstr>
      <vt:lpstr>Times New Roman</vt:lpstr>
      <vt:lpstr>Wingdings</vt:lpstr>
      <vt:lpstr>Staff Meeting</vt:lpstr>
      <vt:lpstr>Office Theme</vt:lpstr>
      <vt:lpstr>1_Office Theme</vt:lpstr>
      <vt:lpstr>2_Office Theme</vt:lpstr>
      <vt:lpstr>Space Vehicles Directorate   RV Overview</vt:lpstr>
      <vt:lpstr>PowerPoint Presentation</vt:lpstr>
      <vt:lpstr>In the Mid-20th Century, the US and USSR raced to space</vt:lpstr>
      <vt:lpstr>21st Century Space:  Economic &amp; national interests driving 2nd space age</vt:lpstr>
      <vt:lpstr>Changing Environment</vt:lpstr>
      <vt:lpstr>AFRL/RV Mission Areas</vt:lpstr>
      <vt:lpstr>S&amp;T Aligned to SPACEPOWER</vt:lpstr>
      <vt:lpstr>Navigation Technology Satellite -3 (NTS-3) Space Vanguard</vt:lpstr>
      <vt:lpstr>Remediating the Environment</vt:lpstr>
      <vt:lpstr>Oracle</vt:lpstr>
      <vt:lpstr>DoD Motivation for Space Solar Power </vt:lpstr>
      <vt:lpstr>Prioritized Initiatives</vt:lpstr>
      <vt:lpstr>PowerPoint Presentation</vt:lpstr>
      <vt:lpstr>AFRL/RD Directed Energy support to the USSF  One AFRL Two Services  </vt:lpstr>
      <vt:lpstr>Investing in New Mexico - Recent Economic Development Initiatives</vt:lpstr>
      <vt:lpstr>PowerPoint Presentation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Corps Overview</dc:title>
  <dc:creator>CONNER, SAVHANNA J CTR USAF AFSPC SMC/RSFH</dc:creator>
  <cp:lastModifiedBy>Sameer Aggarwal</cp:lastModifiedBy>
  <cp:revision>1183</cp:revision>
  <cp:lastPrinted>2021-07-22T13:09:10Z</cp:lastPrinted>
  <dcterms:created xsi:type="dcterms:W3CDTF">2019-09-20T15:15:58Z</dcterms:created>
  <dcterms:modified xsi:type="dcterms:W3CDTF">2023-08-18T04:52:31Z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0x01010041FA60F9D86CDD4E945A8AD77D705CD2</vt:lpwstr>
  </property>
</Properties>
</file>